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146848420" r:id="rId5"/>
    <p:sldId id="2146848432" r:id="rId6"/>
    <p:sldId id="2146848422" r:id="rId7"/>
    <p:sldId id="2146848436" r:id="rId8"/>
    <p:sldId id="2146848434" r:id="rId9"/>
    <p:sldId id="2146848423" r:id="rId10"/>
    <p:sldId id="2146848424" r:id="rId11"/>
    <p:sldId id="2146848435" r:id="rId12"/>
    <p:sldId id="2146848425" r:id="rId13"/>
    <p:sldId id="2146848426" r:id="rId14"/>
    <p:sldId id="2146848437" r:id="rId15"/>
    <p:sldId id="2146848427" r:id="rId16"/>
    <p:sldId id="2146848428" r:id="rId17"/>
    <p:sldId id="2146848429" r:id="rId18"/>
    <p:sldId id="2146848430" r:id="rId19"/>
    <p:sldId id="2146848433" r:id="rId20"/>
    <p:sldId id="2146848431" r:id="rId21"/>
  </p:sldIdLst>
  <p:sldSz cx="12192000" cy="6858000"/>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9A"/>
    <a:srgbClr val="FF6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545096-F12E-1320-D238-95B31F923E5D}" v="2" dt="2025-01-15T13:02:22.128"/>
    <p1510:client id="{F5280FA1-F7DC-4173-BDA7-B7A5A09EB57C}" v="443" dt="2025-01-14T10:02:47.0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070DC22-D144-4A4D-9830-499D6610176E}" type="datetimeFigureOut">
              <a:rPr lang="es-ES" smtClean="0"/>
              <a:t>15/01/2025</a:t>
            </a:fld>
            <a:endParaRPr lang="es-ES"/>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022D0F1-3D0E-4766-A287-81AF2AF9D558}" type="slidenum">
              <a:rPr lang="es-ES" smtClean="0"/>
              <a:t>‹#›</a:t>
            </a:fld>
            <a:endParaRPr lang="es-ES"/>
          </a:p>
        </p:txBody>
      </p:sp>
    </p:spTree>
    <p:extLst>
      <p:ext uri="{BB962C8B-B14F-4D97-AF65-F5344CB8AC3E}">
        <p14:creationId xmlns:p14="http://schemas.microsoft.com/office/powerpoint/2010/main" val="3503005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F022D0F1-3D0E-4766-A287-81AF2AF9D558}" type="slidenum">
              <a:rPr lang="es-ES" smtClean="0"/>
              <a:t>1</a:t>
            </a:fld>
            <a:endParaRPr lang="es-ES"/>
          </a:p>
        </p:txBody>
      </p:sp>
    </p:spTree>
    <p:extLst>
      <p:ext uri="{BB962C8B-B14F-4D97-AF65-F5344CB8AC3E}">
        <p14:creationId xmlns:p14="http://schemas.microsoft.com/office/powerpoint/2010/main" val="3836268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022D0F1-3D0E-4766-A287-81AF2AF9D558}" type="slidenum">
              <a:rPr lang="es-ES" smtClean="0"/>
              <a:t>15</a:t>
            </a:fld>
            <a:endParaRPr lang="es-ES"/>
          </a:p>
        </p:txBody>
      </p:sp>
    </p:spTree>
    <p:extLst>
      <p:ext uri="{BB962C8B-B14F-4D97-AF65-F5344CB8AC3E}">
        <p14:creationId xmlns:p14="http://schemas.microsoft.com/office/powerpoint/2010/main" val="1074849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022D0F1-3D0E-4766-A287-81AF2AF9D558}" type="slidenum">
              <a:rPr lang="es-ES" smtClean="0"/>
              <a:t>16</a:t>
            </a:fld>
            <a:endParaRPr lang="es-ES"/>
          </a:p>
        </p:txBody>
      </p:sp>
    </p:spTree>
    <p:extLst>
      <p:ext uri="{BB962C8B-B14F-4D97-AF65-F5344CB8AC3E}">
        <p14:creationId xmlns:p14="http://schemas.microsoft.com/office/powerpoint/2010/main" val="3451810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F022D0F1-3D0E-4766-A287-81AF2AF9D558}" type="slidenum">
              <a:rPr lang="es-ES" smtClean="0"/>
              <a:t>17</a:t>
            </a:fld>
            <a:endParaRPr lang="es-ES"/>
          </a:p>
        </p:txBody>
      </p:sp>
    </p:spTree>
    <p:extLst>
      <p:ext uri="{BB962C8B-B14F-4D97-AF65-F5344CB8AC3E}">
        <p14:creationId xmlns:p14="http://schemas.microsoft.com/office/powerpoint/2010/main" val="1307877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022D0F1-3D0E-4766-A287-81AF2AF9D558}" type="slidenum">
              <a:rPr lang="es-ES" smtClean="0"/>
              <a:t>2</a:t>
            </a:fld>
            <a:endParaRPr lang="es-ES"/>
          </a:p>
        </p:txBody>
      </p:sp>
    </p:spTree>
    <p:extLst>
      <p:ext uri="{BB962C8B-B14F-4D97-AF65-F5344CB8AC3E}">
        <p14:creationId xmlns:p14="http://schemas.microsoft.com/office/powerpoint/2010/main" val="3740730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22D0F1-3D0E-4766-A287-81AF2AF9D558}" type="slidenum">
              <a:rPr lang="es-ES" smtClean="0"/>
              <a:t>3</a:t>
            </a:fld>
            <a:endParaRPr lang="es-ES"/>
          </a:p>
        </p:txBody>
      </p:sp>
    </p:spTree>
    <p:extLst>
      <p:ext uri="{BB962C8B-B14F-4D97-AF65-F5344CB8AC3E}">
        <p14:creationId xmlns:p14="http://schemas.microsoft.com/office/powerpoint/2010/main" val="642431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22D0F1-3D0E-4766-A287-81AF2AF9D558}" type="slidenum">
              <a:rPr lang="es-ES" smtClean="0"/>
              <a:t>8</a:t>
            </a:fld>
            <a:endParaRPr lang="es-ES"/>
          </a:p>
        </p:txBody>
      </p:sp>
    </p:spTree>
    <p:extLst>
      <p:ext uri="{BB962C8B-B14F-4D97-AF65-F5344CB8AC3E}">
        <p14:creationId xmlns:p14="http://schemas.microsoft.com/office/powerpoint/2010/main" val="1790995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22D0F1-3D0E-4766-A287-81AF2AF9D558}" type="slidenum">
              <a:rPr lang="es-ES" smtClean="0"/>
              <a:t>9</a:t>
            </a:fld>
            <a:endParaRPr lang="es-ES"/>
          </a:p>
        </p:txBody>
      </p:sp>
    </p:spTree>
    <p:extLst>
      <p:ext uri="{BB962C8B-B14F-4D97-AF65-F5344CB8AC3E}">
        <p14:creationId xmlns:p14="http://schemas.microsoft.com/office/powerpoint/2010/main" val="69426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22D0F1-3D0E-4766-A287-81AF2AF9D558}" type="slidenum">
              <a:rPr lang="es-ES" smtClean="0"/>
              <a:t>11</a:t>
            </a:fld>
            <a:endParaRPr lang="es-ES"/>
          </a:p>
        </p:txBody>
      </p:sp>
    </p:spTree>
    <p:extLst>
      <p:ext uri="{BB962C8B-B14F-4D97-AF65-F5344CB8AC3E}">
        <p14:creationId xmlns:p14="http://schemas.microsoft.com/office/powerpoint/2010/main" val="3439799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F022D0F1-3D0E-4766-A287-81AF2AF9D558}" type="slidenum">
              <a:rPr lang="es-ES" smtClean="0"/>
              <a:t>12</a:t>
            </a:fld>
            <a:endParaRPr lang="es-ES"/>
          </a:p>
        </p:txBody>
      </p:sp>
    </p:spTree>
    <p:extLst>
      <p:ext uri="{BB962C8B-B14F-4D97-AF65-F5344CB8AC3E}">
        <p14:creationId xmlns:p14="http://schemas.microsoft.com/office/powerpoint/2010/main" val="2921147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22D0F1-3D0E-4766-A287-81AF2AF9D558}" type="slidenum">
              <a:rPr lang="es-ES" smtClean="0"/>
              <a:t>13</a:t>
            </a:fld>
            <a:endParaRPr lang="es-ES"/>
          </a:p>
        </p:txBody>
      </p:sp>
    </p:spTree>
    <p:extLst>
      <p:ext uri="{BB962C8B-B14F-4D97-AF65-F5344CB8AC3E}">
        <p14:creationId xmlns:p14="http://schemas.microsoft.com/office/powerpoint/2010/main" val="2972724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022D0F1-3D0E-4766-A287-81AF2AF9D558}" type="slidenum">
              <a:rPr lang="es-ES" smtClean="0"/>
              <a:t>14</a:t>
            </a:fld>
            <a:endParaRPr lang="es-ES"/>
          </a:p>
        </p:txBody>
      </p:sp>
    </p:spTree>
    <p:extLst>
      <p:ext uri="{BB962C8B-B14F-4D97-AF65-F5344CB8AC3E}">
        <p14:creationId xmlns:p14="http://schemas.microsoft.com/office/powerpoint/2010/main" val="1075149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95851C-2AFC-667A-7BC8-00E5FF515C6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471127D-BBDB-3CD8-5381-C46D2A6AB064}"/>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7E03EE1-9CBA-84FD-E2F3-8C245592588B}"/>
              </a:ext>
            </a:extLst>
          </p:cNvPr>
          <p:cNvSpPr>
            <a:spLocks noGrp="1"/>
          </p:cNvSpPr>
          <p:nvPr>
            <p:ph type="dt" sz="half" idx="10"/>
          </p:nvPr>
        </p:nvSpPr>
        <p:spPr/>
        <p:txBody>
          <a:bodyPr/>
          <a:lstStyle/>
          <a:p>
            <a:fld id="{C0B3B09F-3F6D-4EB4-B6EC-386B1AE4A04F}" type="datetimeFigureOut">
              <a:rPr lang="es-ES" smtClean="0"/>
              <a:t>15/01/2025</a:t>
            </a:fld>
            <a:endParaRPr lang="es-ES"/>
          </a:p>
        </p:txBody>
      </p:sp>
      <p:sp>
        <p:nvSpPr>
          <p:cNvPr id="5" name="Marcador de pie de página 4">
            <a:extLst>
              <a:ext uri="{FF2B5EF4-FFF2-40B4-BE49-F238E27FC236}">
                <a16:creationId xmlns:a16="http://schemas.microsoft.com/office/drawing/2014/main" id="{D8AE9B43-5F25-2166-28D7-0AD25F29A0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908BD9-88BE-A862-223A-96E07BE34C3D}"/>
              </a:ext>
            </a:extLst>
          </p:cNvPr>
          <p:cNvSpPr>
            <a:spLocks noGrp="1"/>
          </p:cNvSpPr>
          <p:nvPr>
            <p:ph type="sldNum" sz="quarter" idx="12"/>
          </p:nvPr>
        </p:nvSpPr>
        <p:spPr/>
        <p:txBody>
          <a:bodyPr/>
          <a:lstStyle/>
          <a:p>
            <a:fld id="{2FFC676C-EF0A-483E-96E9-8EF768B3E7E2}" type="slidenum">
              <a:rPr lang="es-ES" smtClean="0"/>
              <a:t>‹#›</a:t>
            </a:fld>
            <a:endParaRPr lang="es-ES"/>
          </a:p>
        </p:txBody>
      </p:sp>
    </p:spTree>
    <p:extLst>
      <p:ext uri="{BB962C8B-B14F-4D97-AF65-F5344CB8AC3E}">
        <p14:creationId xmlns:p14="http://schemas.microsoft.com/office/powerpoint/2010/main" val="3854402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7FAB48-1522-9758-4FA7-A151983037F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76444A1-3067-FBBC-3A08-07820E15294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3BD55EB-8EA1-2103-9D88-D89BFDFC4F63}"/>
              </a:ext>
            </a:extLst>
          </p:cNvPr>
          <p:cNvSpPr>
            <a:spLocks noGrp="1"/>
          </p:cNvSpPr>
          <p:nvPr>
            <p:ph type="dt" sz="half" idx="10"/>
          </p:nvPr>
        </p:nvSpPr>
        <p:spPr/>
        <p:txBody>
          <a:bodyPr/>
          <a:lstStyle/>
          <a:p>
            <a:fld id="{C0B3B09F-3F6D-4EB4-B6EC-386B1AE4A04F}" type="datetimeFigureOut">
              <a:rPr lang="es-ES" smtClean="0"/>
              <a:t>15/01/2025</a:t>
            </a:fld>
            <a:endParaRPr lang="es-ES"/>
          </a:p>
        </p:txBody>
      </p:sp>
      <p:sp>
        <p:nvSpPr>
          <p:cNvPr id="5" name="Marcador de pie de página 4">
            <a:extLst>
              <a:ext uri="{FF2B5EF4-FFF2-40B4-BE49-F238E27FC236}">
                <a16:creationId xmlns:a16="http://schemas.microsoft.com/office/drawing/2014/main" id="{8A00180C-1F7A-D9D1-8213-1E1CB20D65D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1BE757A-4C34-B622-A482-0664C8030F92}"/>
              </a:ext>
            </a:extLst>
          </p:cNvPr>
          <p:cNvSpPr>
            <a:spLocks noGrp="1"/>
          </p:cNvSpPr>
          <p:nvPr>
            <p:ph type="sldNum" sz="quarter" idx="12"/>
          </p:nvPr>
        </p:nvSpPr>
        <p:spPr/>
        <p:txBody>
          <a:bodyPr/>
          <a:lstStyle/>
          <a:p>
            <a:fld id="{2FFC676C-EF0A-483E-96E9-8EF768B3E7E2}" type="slidenum">
              <a:rPr lang="es-ES" smtClean="0"/>
              <a:t>‹#›</a:t>
            </a:fld>
            <a:endParaRPr lang="es-ES"/>
          </a:p>
        </p:txBody>
      </p:sp>
    </p:spTree>
    <p:extLst>
      <p:ext uri="{BB962C8B-B14F-4D97-AF65-F5344CB8AC3E}">
        <p14:creationId xmlns:p14="http://schemas.microsoft.com/office/powerpoint/2010/main" val="754820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8F35F77-5FED-D827-80D6-46176042EA02}"/>
              </a:ext>
            </a:extLst>
          </p:cNvPr>
          <p:cNvSpPr>
            <a:spLocks noGrp="1"/>
          </p:cNvSpPr>
          <p:nvPr>
            <p:ph type="title" orient="vert"/>
          </p:nvPr>
        </p:nvSpPr>
        <p:spPr>
          <a:xfrm>
            <a:off x="8724899"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8032EDD-DF5E-9DA8-E4F1-5CA6A69F8EC8}"/>
              </a:ext>
            </a:extLst>
          </p:cNvPr>
          <p:cNvSpPr>
            <a:spLocks noGrp="1"/>
          </p:cNvSpPr>
          <p:nvPr>
            <p:ph type="body" orient="vert" idx="1"/>
          </p:nvPr>
        </p:nvSpPr>
        <p:spPr>
          <a:xfrm>
            <a:off x="838199"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2CCE932-D3E6-4EC8-54BA-9297618BF8DE}"/>
              </a:ext>
            </a:extLst>
          </p:cNvPr>
          <p:cNvSpPr>
            <a:spLocks noGrp="1"/>
          </p:cNvSpPr>
          <p:nvPr>
            <p:ph type="dt" sz="half" idx="10"/>
          </p:nvPr>
        </p:nvSpPr>
        <p:spPr/>
        <p:txBody>
          <a:bodyPr/>
          <a:lstStyle/>
          <a:p>
            <a:fld id="{C0B3B09F-3F6D-4EB4-B6EC-386B1AE4A04F}" type="datetimeFigureOut">
              <a:rPr lang="es-ES" smtClean="0"/>
              <a:t>15/01/2025</a:t>
            </a:fld>
            <a:endParaRPr lang="es-ES"/>
          </a:p>
        </p:txBody>
      </p:sp>
      <p:sp>
        <p:nvSpPr>
          <p:cNvPr id="5" name="Marcador de pie de página 4">
            <a:extLst>
              <a:ext uri="{FF2B5EF4-FFF2-40B4-BE49-F238E27FC236}">
                <a16:creationId xmlns:a16="http://schemas.microsoft.com/office/drawing/2014/main" id="{5F2CF9D9-818C-C1D9-4AAD-7431B41D2B4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D21419-4DAD-4182-8CCF-2F6166CC3D67}"/>
              </a:ext>
            </a:extLst>
          </p:cNvPr>
          <p:cNvSpPr>
            <a:spLocks noGrp="1"/>
          </p:cNvSpPr>
          <p:nvPr>
            <p:ph type="sldNum" sz="quarter" idx="12"/>
          </p:nvPr>
        </p:nvSpPr>
        <p:spPr/>
        <p:txBody>
          <a:bodyPr/>
          <a:lstStyle/>
          <a:p>
            <a:fld id="{2FFC676C-EF0A-483E-96E9-8EF768B3E7E2}" type="slidenum">
              <a:rPr lang="es-ES" smtClean="0"/>
              <a:t>‹#›</a:t>
            </a:fld>
            <a:endParaRPr lang="es-ES"/>
          </a:p>
        </p:txBody>
      </p:sp>
    </p:spTree>
    <p:extLst>
      <p:ext uri="{BB962C8B-B14F-4D97-AF65-F5344CB8AC3E}">
        <p14:creationId xmlns:p14="http://schemas.microsoft.com/office/powerpoint/2010/main" val="158844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C23012-E544-1898-3FEB-06758D35B82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3BC8FBD-273F-3354-B527-96DCBFB9BF8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B5CF45-44B5-BBEB-E79F-6F21D050D64E}"/>
              </a:ext>
            </a:extLst>
          </p:cNvPr>
          <p:cNvSpPr>
            <a:spLocks noGrp="1"/>
          </p:cNvSpPr>
          <p:nvPr>
            <p:ph type="dt" sz="half" idx="10"/>
          </p:nvPr>
        </p:nvSpPr>
        <p:spPr/>
        <p:txBody>
          <a:bodyPr/>
          <a:lstStyle/>
          <a:p>
            <a:fld id="{C0B3B09F-3F6D-4EB4-B6EC-386B1AE4A04F}" type="datetimeFigureOut">
              <a:rPr lang="es-ES" smtClean="0"/>
              <a:t>15/01/2025</a:t>
            </a:fld>
            <a:endParaRPr lang="es-ES"/>
          </a:p>
        </p:txBody>
      </p:sp>
      <p:sp>
        <p:nvSpPr>
          <p:cNvPr id="5" name="Marcador de pie de página 4">
            <a:extLst>
              <a:ext uri="{FF2B5EF4-FFF2-40B4-BE49-F238E27FC236}">
                <a16:creationId xmlns:a16="http://schemas.microsoft.com/office/drawing/2014/main" id="{B32BB1C9-6AE0-9009-6CCB-96D32CECD9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1160CFC-CDEE-2A77-6D79-7D40DC1D3741}"/>
              </a:ext>
            </a:extLst>
          </p:cNvPr>
          <p:cNvSpPr>
            <a:spLocks noGrp="1"/>
          </p:cNvSpPr>
          <p:nvPr>
            <p:ph type="sldNum" sz="quarter" idx="12"/>
          </p:nvPr>
        </p:nvSpPr>
        <p:spPr/>
        <p:txBody>
          <a:bodyPr/>
          <a:lstStyle/>
          <a:p>
            <a:fld id="{2FFC676C-EF0A-483E-96E9-8EF768B3E7E2}" type="slidenum">
              <a:rPr lang="es-ES" smtClean="0"/>
              <a:t>‹#›</a:t>
            </a:fld>
            <a:endParaRPr lang="es-ES"/>
          </a:p>
        </p:txBody>
      </p:sp>
    </p:spTree>
    <p:extLst>
      <p:ext uri="{BB962C8B-B14F-4D97-AF65-F5344CB8AC3E}">
        <p14:creationId xmlns:p14="http://schemas.microsoft.com/office/powerpoint/2010/main" val="2768471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31A1BA-7B7B-E9FB-5178-A1A8D3E00ABD}"/>
              </a:ext>
            </a:extLst>
          </p:cNvPr>
          <p:cNvSpPr>
            <a:spLocks noGrp="1"/>
          </p:cNvSpPr>
          <p:nvPr>
            <p:ph type="title"/>
          </p:nvPr>
        </p:nvSpPr>
        <p:spPr>
          <a:xfrm>
            <a:off x="831852"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E409E7D-5382-E006-B99D-22E6FFF16D34}"/>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F0282A3-3411-FAA8-1CE0-98BA90CC3B8B}"/>
              </a:ext>
            </a:extLst>
          </p:cNvPr>
          <p:cNvSpPr>
            <a:spLocks noGrp="1"/>
          </p:cNvSpPr>
          <p:nvPr>
            <p:ph type="dt" sz="half" idx="10"/>
          </p:nvPr>
        </p:nvSpPr>
        <p:spPr/>
        <p:txBody>
          <a:bodyPr/>
          <a:lstStyle/>
          <a:p>
            <a:fld id="{C0B3B09F-3F6D-4EB4-B6EC-386B1AE4A04F}" type="datetimeFigureOut">
              <a:rPr lang="es-ES" smtClean="0"/>
              <a:t>15/01/2025</a:t>
            </a:fld>
            <a:endParaRPr lang="es-ES"/>
          </a:p>
        </p:txBody>
      </p:sp>
      <p:sp>
        <p:nvSpPr>
          <p:cNvPr id="5" name="Marcador de pie de página 4">
            <a:extLst>
              <a:ext uri="{FF2B5EF4-FFF2-40B4-BE49-F238E27FC236}">
                <a16:creationId xmlns:a16="http://schemas.microsoft.com/office/drawing/2014/main" id="{39F8B940-B308-05E9-2741-D6FDACB4E0F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F800329-9288-E26F-8D0C-68FB9E2C7AC6}"/>
              </a:ext>
            </a:extLst>
          </p:cNvPr>
          <p:cNvSpPr>
            <a:spLocks noGrp="1"/>
          </p:cNvSpPr>
          <p:nvPr>
            <p:ph type="sldNum" sz="quarter" idx="12"/>
          </p:nvPr>
        </p:nvSpPr>
        <p:spPr/>
        <p:txBody>
          <a:bodyPr/>
          <a:lstStyle/>
          <a:p>
            <a:fld id="{2FFC676C-EF0A-483E-96E9-8EF768B3E7E2}" type="slidenum">
              <a:rPr lang="es-ES" smtClean="0"/>
              <a:t>‹#›</a:t>
            </a:fld>
            <a:endParaRPr lang="es-ES"/>
          </a:p>
        </p:txBody>
      </p:sp>
    </p:spTree>
    <p:extLst>
      <p:ext uri="{BB962C8B-B14F-4D97-AF65-F5344CB8AC3E}">
        <p14:creationId xmlns:p14="http://schemas.microsoft.com/office/powerpoint/2010/main" val="650098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5B234A-451B-397E-E064-BC76E2C6E16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7AB228F-1EF1-9048-35F5-3ADD98703F31}"/>
              </a:ext>
            </a:extLst>
          </p:cNvPr>
          <p:cNvSpPr>
            <a:spLocks noGrp="1"/>
          </p:cNvSpPr>
          <p:nvPr>
            <p:ph sz="half" idx="1"/>
          </p:nvPr>
        </p:nvSpPr>
        <p:spPr>
          <a:xfrm>
            <a:off x="838201"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F76D362-BE5B-0214-3EF6-9FD64B576406}"/>
              </a:ext>
            </a:extLst>
          </p:cNvPr>
          <p:cNvSpPr>
            <a:spLocks noGrp="1"/>
          </p:cNvSpPr>
          <p:nvPr>
            <p:ph sz="half" idx="2"/>
          </p:nvPr>
        </p:nvSpPr>
        <p:spPr>
          <a:xfrm>
            <a:off x="6172201"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08154F4-D98C-A7AA-B50A-F664FDF7ED2A}"/>
              </a:ext>
            </a:extLst>
          </p:cNvPr>
          <p:cNvSpPr>
            <a:spLocks noGrp="1"/>
          </p:cNvSpPr>
          <p:nvPr>
            <p:ph type="dt" sz="half" idx="10"/>
          </p:nvPr>
        </p:nvSpPr>
        <p:spPr/>
        <p:txBody>
          <a:bodyPr/>
          <a:lstStyle/>
          <a:p>
            <a:fld id="{C0B3B09F-3F6D-4EB4-B6EC-386B1AE4A04F}" type="datetimeFigureOut">
              <a:rPr lang="es-ES" smtClean="0"/>
              <a:t>15/01/2025</a:t>
            </a:fld>
            <a:endParaRPr lang="es-ES"/>
          </a:p>
        </p:txBody>
      </p:sp>
      <p:sp>
        <p:nvSpPr>
          <p:cNvPr id="6" name="Marcador de pie de página 5">
            <a:extLst>
              <a:ext uri="{FF2B5EF4-FFF2-40B4-BE49-F238E27FC236}">
                <a16:creationId xmlns:a16="http://schemas.microsoft.com/office/drawing/2014/main" id="{FC1EB72C-6F80-2416-8EEE-21AAD210A2B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8CD247-C2C2-A9AF-1C44-5DB8D4F0D809}"/>
              </a:ext>
            </a:extLst>
          </p:cNvPr>
          <p:cNvSpPr>
            <a:spLocks noGrp="1"/>
          </p:cNvSpPr>
          <p:nvPr>
            <p:ph type="sldNum" sz="quarter" idx="12"/>
          </p:nvPr>
        </p:nvSpPr>
        <p:spPr/>
        <p:txBody>
          <a:bodyPr/>
          <a:lstStyle/>
          <a:p>
            <a:fld id="{2FFC676C-EF0A-483E-96E9-8EF768B3E7E2}" type="slidenum">
              <a:rPr lang="es-ES" smtClean="0"/>
              <a:t>‹#›</a:t>
            </a:fld>
            <a:endParaRPr lang="es-ES"/>
          </a:p>
        </p:txBody>
      </p:sp>
    </p:spTree>
    <p:extLst>
      <p:ext uri="{BB962C8B-B14F-4D97-AF65-F5344CB8AC3E}">
        <p14:creationId xmlns:p14="http://schemas.microsoft.com/office/powerpoint/2010/main" val="3226261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90471E-747A-37E1-5DAF-FA55074AC084}"/>
              </a:ext>
            </a:extLst>
          </p:cNvPr>
          <p:cNvSpPr>
            <a:spLocks noGrp="1"/>
          </p:cNvSpPr>
          <p:nvPr>
            <p:ph type="title"/>
          </p:nvPr>
        </p:nvSpPr>
        <p:spPr>
          <a:xfrm>
            <a:off x="839789"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96B8554-1990-E6DA-775C-F21DB756870C}"/>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01D4AD1-A3CD-9BDE-53A4-827FC7EE9E09}"/>
              </a:ext>
            </a:extLst>
          </p:cNvPr>
          <p:cNvSpPr>
            <a:spLocks noGrp="1"/>
          </p:cNvSpPr>
          <p:nvPr>
            <p:ph sz="half" idx="2"/>
          </p:nvPr>
        </p:nvSpPr>
        <p:spPr>
          <a:xfrm>
            <a:off x="839789" y="2505076"/>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4980538-A791-0A56-B2D9-7B43985444B9}"/>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E01A5F7-E898-5A2A-F65A-B36343FC41E8}"/>
              </a:ext>
            </a:extLst>
          </p:cNvPr>
          <p:cNvSpPr>
            <a:spLocks noGrp="1"/>
          </p:cNvSpPr>
          <p:nvPr>
            <p:ph sz="quarter" idx="4"/>
          </p:nvPr>
        </p:nvSpPr>
        <p:spPr>
          <a:xfrm>
            <a:off x="6172202" y="2505076"/>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6893E3E-C7B2-4AF7-60E2-6FD5EEE4022B}"/>
              </a:ext>
            </a:extLst>
          </p:cNvPr>
          <p:cNvSpPr>
            <a:spLocks noGrp="1"/>
          </p:cNvSpPr>
          <p:nvPr>
            <p:ph type="dt" sz="half" idx="10"/>
          </p:nvPr>
        </p:nvSpPr>
        <p:spPr/>
        <p:txBody>
          <a:bodyPr/>
          <a:lstStyle/>
          <a:p>
            <a:fld id="{C0B3B09F-3F6D-4EB4-B6EC-386B1AE4A04F}" type="datetimeFigureOut">
              <a:rPr lang="es-ES" smtClean="0"/>
              <a:t>15/01/2025</a:t>
            </a:fld>
            <a:endParaRPr lang="es-ES"/>
          </a:p>
        </p:txBody>
      </p:sp>
      <p:sp>
        <p:nvSpPr>
          <p:cNvPr id="8" name="Marcador de pie de página 7">
            <a:extLst>
              <a:ext uri="{FF2B5EF4-FFF2-40B4-BE49-F238E27FC236}">
                <a16:creationId xmlns:a16="http://schemas.microsoft.com/office/drawing/2014/main" id="{C464B148-0D6F-A86F-34B1-BB06507A6B3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6638E9C-2752-B5E5-EA37-F7DF29937DFF}"/>
              </a:ext>
            </a:extLst>
          </p:cNvPr>
          <p:cNvSpPr>
            <a:spLocks noGrp="1"/>
          </p:cNvSpPr>
          <p:nvPr>
            <p:ph type="sldNum" sz="quarter" idx="12"/>
          </p:nvPr>
        </p:nvSpPr>
        <p:spPr/>
        <p:txBody>
          <a:bodyPr/>
          <a:lstStyle/>
          <a:p>
            <a:fld id="{2FFC676C-EF0A-483E-96E9-8EF768B3E7E2}" type="slidenum">
              <a:rPr lang="es-ES" smtClean="0"/>
              <a:t>‹#›</a:t>
            </a:fld>
            <a:endParaRPr lang="es-ES"/>
          </a:p>
        </p:txBody>
      </p:sp>
    </p:spTree>
    <p:extLst>
      <p:ext uri="{BB962C8B-B14F-4D97-AF65-F5344CB8AC3E}">
        <p14:creationId xmlns:p14="http://schemas.microsoft.com/office/powerpoint/2010/main" val="427278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7ABD7E-751C-FF1F-ECD7-6EE9CCCC47D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82061D7-638F-5D5A-D4E6-3D862A126DF7}"/>
              </a:ext>
            </a:extLst>
          </p:cNvPr>
          <p:cNvSpPr>
            <a:spLocks noGrp="1"/>
          </p:cNvSpPr>
          <p:nvPr>
            <p:ph type="dt" sz="half" idx="10"/>
          </p:nvPr>
        </p:nvSpPr>
        <p:spPr/>
        <p:txBody>
          <a:bodyPr/>
          <a:lstStyle/>
          <a:p>
            <a:fld id="{C0B3B09F-3F6D-4EB4-B6EC-386B1AE4A04F}" type="datetimeFigureOut">
              <a:rPr lang="es-ES" smtClean="0"/>
              <a:t>15/01/2025</a:t>
            </a:fld>
            <a:endParaRPr lang="es-ES"/>
          </a:p>
        </p:txBody>
      </p:sp>
      <p:sp>
        <p:nvSpPr>
          <p:cNvPr id="4" name="Marcador de pie de página 3">
            <a:extLst>
              <a:ext uri="{FF2B5EF4-FFF2-40B4-BE49-F238E27FC236}">
                <a16:creationId xmlns:a16="http://schemas.microsoft.com/office/drawing/2014/main" id="{287200BE-9767-82DF-951A-21806CEB3B7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7661072-134F-2744-1945-A2A9E5C8198F}"/>
              </a:ext>
            </a:extLst>
          </p:cNvPr>
          <p:cNvSpPr>
            <a:spLocks noGrp="1"/>
          </p:cNvSpPr>
          <p:nvPr>
            <p:ph type="sldNum" sz="quarter" idx="12"/>
          </p:nvPr>
        </p:nvSpPr>
        <p:spPr/>
        <p:txBody>
          <a:bodyPr/>
          <a:lstStyle/>
          <a:p>
            <a:fld id="{2FFC676C-EF0A-483E-96E9-8EF768B3E7E2}" type="slidenum">
              <a:rPr lang="es-ES" smtClean="0"/>
              <a:t>‹#›</a:t>
            </a:fld>
            <a:endParaRPr lang="es-ES"/>
          </a:p>
        </p:txBody>
      </p:sp>
    </p:spTree>
    <p:extLst>
      <p:ext uri="{BB962C8B-B14F-4D97-AF65-F5344CB8AC3E}">
        <p14:creationId xmlns:p14="http://schemas.microsoft.com/office/powerpoint/2010/main" val="3962180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857BDF7-90AC-7A38-FC7A-1C22B202217D}"/>
              </a:ext>
            </a:extLst>
          </p:cNvPr>
          <p:cNvSpPr>
            <a:spLocks noGrp="1"/>
          </p:cNvSpPr>
          <p:nvPr>
            <p:ph type="dt" sz="half" idx="10"/>
          </p:nvPr>
        </p:nvSpPr>
        <p:spPr/>
        <p:txBody>
          <a:bodyPr/>
          <a:lstStyle/>
          <a:p>
            <a:fld id="{C0B3B09F-3F6D-4EB4-B6EC-386B1AE4A04F}" type="datetimeFigureOut">
              <a:rPr lang="es-ES" smtClean="0"/>
              <a:t>15/01/2025</a:t>
            </a:fld>
            <a:endParaRPr lang="es-ES"/>
          </a:p>
        </p:txBody>
      </p:sp>
      <p:sp>
        <p:nvSpPr>
          <p:cNvPr id="3" name="Marcador de pie de página 2">
            <a:extLst>
              <a:ext uri="{FF2B5EF4-FFF2-40B4-BE49-F238E27FC236}">
                <a16:creationId xmlns:a16="http://schemas.microsoft.com/office/drawing/2014/main" id="{81AABC37-D022-CCED-0D9B-726DEA282D0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720014B-A9A8-F70E-8FB2-0B8FAD3C4BC1}"/>
              </a:ext>
            </a:extLst>
          </p:cNvPr>
          <p:cNvSpPr>
            <a:spLocks noGrp="1"/>
          </p:cNvSpPr>
          <p:nvPr>
            <p:ph type="sldNum" sz="quarter" idx="12"/>
          </p:nvPr>
        </p:nvSpPr>
        <p:spPr/>
        <p:txBody>
          <a:bodyPr/>
          <a:lstStyle/>
          <a:p>
            <a:fld id="{2FFC676C-EF0A-483E-96E9-8EF768B3E7E2}" type="slidenum">
              <a:rPr lang="es-ES" smtClean="0"/>
              <a:t>‹#›</a:t>
            </a:fld>
            <a:endParaRPr lang="es-ES"/>
          </a:p>
        </p:txBody>
      </p:sp>
    </p:spTree>
    <p:extLst>
      <p:ext uri="{BB962C8B-B14F-4D97-AF65-F5344CB8AC3E}">
        <p14:creationId xmlns:p14="http://schemas.microsoft.com/office/powerpoint/2010/main" val="1953726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85783B-9083-0917-6E78-BE95FFE41C9A}"/>
              </a:ext>
            </a:extLst>
          </p:cNvPr>
          <p:cNvSpPr>
            <a:spLocks noGrp="1"/>
          </p:cNvSpPr>
          <p:nvPr>
            <p:ph type="title"/>
          </p:nvPr>
        </p:nvSpPr>
        <p:spPr>
          <a:xfrm>
            <a:off x="839790" y="457200"/>
            <a:ext cx="3932236"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B021BA-B1C9-0964-AC01-8DBB9602836B}"/>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4073DBA-4A41-1CB8-70D3-E3612C1084B3}"/>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5ACEBAB-9130-B240-8E1F-A26588F6E117}"/>
              </a:ext>
            </a:extLst>
          </p:cNvPr>
          <p:cNvSpPr>
            <a:spLocks noGrp="1"/>
          </p:cNvSpPr>
          <p:nvPr>
            <p:ph type="dt" sz="half" idx="10"/>
          </p:nvPr>
        </p:nvSpPr>
        <p:spPr/>
        <p:txBody>
          <a:bodyPr/>
          <a:lstStyle/>
          <a:p>
            <a:fld id="{C0B3B09F-3F6D-4EB4-B6EC-386B1AE4A04F}" type="datetimeFigureOut">
              <a:rPr lang="es-ES" smtClean="0"/>
              <a:t>15/01/2025</a:t>
            </a:fld>
            <a:endParaRPr lang="es-ES"/>
          </a:p>
        </p:txBody>
      </p:sp>
      <p:sp>
        <p:nvSpPr>
          <p:cNvPr id="6" name="Marcador de pie de página 5">
            <a:extLst>
              <a:ext uri="{FF2B5EF4-FFF2-40B4-BE49-F238E27FC236}">
                <a16:creationId xmlns:a16="http://schemas.microsoft.com/office/drawing/2014/main" id="{AC177A65-6A36-3CD2-4F43-1F1D4D16AE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76C29B3-0DB0-21A5-B56A-9CA858073FCA}"/>
              </a:ext>
            </a:extLst>
          </p:cNvPr>
          <p:cNvSpPr>
            <a:spLocks noGrp="1"/>
          </p:cNvSpPr>
          <p:nvPr>
            <p:ph type="sldNum" sz="quarter" idx="12"/>
          </p:nvPr>
        </p:nvSpPr>
        <p:spPr/>
        <p:txBody>
          <a:bodyPr/>
          <a:lstStyle/>
          <a:p>
            <a:fld id="{2FFC676C-EF0A-483E-96E9-8EF768B3E7E2}" type="slidenum">
              <a:rPr lang="es-ES" smtClean="0"/>
              <a:t>‹#›</a:t>
            </a:fld>
            <a:endParaRPr lang="es-ES"/>
          </a:p>
        </p:txBody>
      </p:sp>
    </p:spTree>
    <p:extLst>
      <p:ext uri="{BB962C8B-B14F-4D97-AF65-F5344CB8AC3E}">
        <p14:creationId xmlns:p14="http://schemas.microsoft.com/office/powerpoint/2010/main" val="2963783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0FF170-A2D6-00BF-EC60-69969562D045}"/>
              </a:ext>
            </a:extLst>
          </p:cNvPr>
          <p:cNvSpPr>
            <a:spLocks noGrp="1"/>
          </p:cNvSpPr>
          <p:nvPr>
            <p:ph type="title"/>
          </p:nvPr>
        </p:nvSpPr>
        <p:spPr>
          <a:xfrm>
            <a:off x="839790" y="457200"/>
            <a:ext cx="3932236"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231529B-84DA-D67C-806B-91ED3D9D391C}"/>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s-ES"/>
          </a:p>
        </p:txBody>
      </p:sp>
      <p:sp>
        <p:nvSpPr>
          <p:cNvPr id="4" name="Marcador de texto 3">
            <a:extLst>
              <a:ext uri="{FF2B5EF4-FFF2-40B4-BE49-F238E27FC236}">
                <a16:creationId xmlns:a16="http://schemas.microsoft.com/office/drawing/2014/main" id="{E6316CFF-8A1B-F291-F6AD-614AEEE00ED8}"/>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C6BE4AC-DB0B-381C-2133-6CB4708E4957}"/>
              </a:ext>
            </a:extLst>
          </p:cNvPr>
          <p:cNvSpPr>
            <a:spLocks noGrp="1"/>
          </p:cNvSpPr>
          <p:nvPr>
            <p:ph type="dt" sz="half" idx="10"/>
          </p:nvPr>
        </p:nvSpPr>
        <p:spPr/>
        <p:txBody>
          <a:bodyPr/>
          <a:lstStyle/>
          <a:p>
            <a:fld id="{C0B3B09F-3F6D-4EB4-B6EC-386B1AE4A04F}" type="datetimeFigureOut">
              <a:rPr lang="es-ES" smtClean="0"/>
              <a:t>15/01/2025</a:t>
            </a:fld>
            <a:endParaRPr lang="es-ES"/>
          </a:p>
        </p:txBody>
      </p:sp>
      <p:sp>
        <p:nvSpPr>
          <p:cNvPr id="6" name="Marcador de pie de página 5">
            <a:extLst>
              <a:ext uri="{FF2B5EF4-FFF2-40B4-BE49-F238E27FC236}">
                <a16:creationId xmlns:a16="http://schemas.microsoft.com/office/drawing/2014/main" id="{0BC83A4A-5FEB-71F8-C733-6E8ADBFE47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4744E67-4175-6E6A-94A0-B781DFBBC1E4}"/>
              </a:ext>
            </a:extLst>
          </p:cNvPr>
          <p:cNvSpPr>
            <a:spLocks noGrp="1"/>
          </p:cNvSpPr>
          <p:nvPr>
            <p:ph type="sldNum" sz="quarter" idx="12"/>
          </p:nvPr>
        </p:nvSpPr>
        <p:spPr/>
        <p:txBody>
          <a:bodyPr/>
          <a:lstStyle/>
          <a:p>
            <a:fld id="{2FFC676C-EF0A-483E-96E9-8EF768B3E7E2}" type="slidenum">
              <a:rPr lang="es-ES" smtClean="0"/>
              <a:t>‹#›</a:t>
            </a:fld>
            <a:endParaRPr lang="es-ES"/>
          </a:p>
        </p:txBody>
      </p:sp>
    </p:spTree>
    <p:extLst>
      <p:ext uri="{BB962C8B-B14F-4D97-AF65-F5344CB8AC3E}">
        <p14:creationId xmlns:p14="http://schemas.microsoft.com/office/powerpoint/2010/main" val="206482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EED2AD7-CF33-95CA-E14C-A8B501EC87F4}"/>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9F32D80-C947-F92E-0253-7667E958C0A3}"/>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3B7BDB9-70C0-3E93-847B-2E1790777980}"/>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3B09F-3F6D-4EB4-B6EC-386B1AE4A04F}" type="datetimeFigureOut">
              <a:rPr lang="es-ES" smtClean="0"/>
              <a:t>15/01/2025</a:t>
            </a:fld>
            <a:endParaRPr lang="es-ES"/>
          </a:p>
        </p:txBody>
      </p:sp>
      <p:sp>
        <p:nvSpPr>
          <p:cNvPr id="5" name="Marcador de pie de página 4">
            <a:extLst>
              <a:ext uri="{FF2B5EF4-FFF2-40B4-BE49-F238E27FC236}">
                <a16:creationId xmlns:a16="http://schemas.microsoft.com/office/drawing/2014/main" id="{E68C3877-84DA-C927-A756-12CF3B67F243}"/>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D1403909-EBAE-5DD1-2BFE-30C40BCCADEA}"/>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FC676C-EF0A-483E-96E9-8EF768B3E7E2}" type="slidenum">
              <a:rPr lang="es-ES" smtClean="0"/>
              <a:t>‹#›</a:t>
            </a:fld>
            <a:endParaRPr lang="es-ES"/>
          </a:p>
        </p:txBody>
      </p:sp>
    </p:spTree>
    <p:extLst>
      <p:ext uri="{BB962C8B-B14F-4D97-AF65-F5344CB8AC3E}">
        <p14:creationId xmlns:p14="http://schemas.microsoft.com/office/powerpoint/2010/main" val="2514944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s-E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9.jpeg"/><Relationship Id="rId4" Type="http://schemas.openxmlformats.org/officeDocument/2006/relationships/image" Target="../media/image4.jpeg"/><Relationship Id="rId9" Type="http://schemas.openxmlformats.org/officeDocument/2006/relationships/image" Target="../media/image8.jpeg"/></Relationships>
</file>

<file path=ppt/slides/_rels/slide1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9.jpeg"/><Relationship Id="rId5" Type="http://schemas.openxmlformats.org/officeDocument/2006/relationships/image" Target="../media/image4.jpeg"/><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9.jpeg"/><Relationship Id="rId5" Type="http://schemas.openxmlformats.org/officeDocument/2006/relationships/image" Target="../media/image4.jpeg"/><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8.jpeg"/><Relationship Id="rId5" Type="http://schemas.openxmlformats.org/officeDocument/2006/relationships/image" Target="../media/image4.jpeg"/><Relationship Id="rId10" Type="http://schemas.openxmlformats.org/officeDocument/2006/relationships/image" Target="../media/image11.jpeg"/><Relationship Id="rId4" Type="http://schemas.openxmlformats.org/officeDocument/2006/relationships/image" Target="../media/image3.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9.jpeg"/><Relationship Id="rId4" Type="http://schemas.openxmlformats.org/officeDocument/2006/relationships/image" Target="../media/image4.jpeg"/><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9.jpeg"/><Relationship Id="rId4" Type="http://schemas.openxmlformats.org/officeDocument/2006/relationships/image" Target="../media/image4.jpeg"/><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9.jpeg"/><Relationship Id="rId4" Type="http://schemas.openxmlformats.org/officeDocument/2006/relationships/image" Target="../media/image4.jpeg"/><Relationship Id="rId9"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9.jpeg"/><Relationship Id="rId4" Type="http://schemas.openxmlformats.org/officeDocument/2006/relationships/image" Target="../media/image4.jpeg"/><Relationship Id="rId9"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9.jpeg"/><Relationship Id="rId5" Type="http://schemas.openxmlformats.org/officeDocument/2006/relationships/image" Target="../media/image4.jpe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8.jpeg"/></Relationships>
</file>

<file path=ppt/slides/_rels/slide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 name="Rectangle 53">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FF7F58D9-BC69-2E5B-4417-E30745EA0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CuadroTexto 17">
            <a:extLst>
              <a:ext uri="{FF2B5EF4-FFF2-40B4-BE49-F238E27FC236}">
                <a16:creationId xmlns:a16="http://schemas.microsoft.com/office/drawing/2014/main" id="{8EF627F0-91C7-45DC-F044-149248732A78}"/>
              </a:ext>
            </a:extLst>
          </p:cNvPr>
          <p:cNvSpPr txBox="1"/>
          <p:nvPr/>
        </p:nvSpPr>
        <p:spPr>
          <a:xfrm>
            <a:off x="358666" y="5584664"/>
            <a:ext cx="10645131" cy="861005"/>
          </a:xfrm>
          <a:prstGeom prst="rect">
            <a:avLst/>
          </a:prstGeom>
          <a:noFill/>
        </p:spPr>
        <p:txBody>
          <a:bodyPr wrap="square" rtlCol="0">
            <a:spAutoFit/>
          </a:bodyPr>
          <a:lstStyle/>
          <a:p>
            <a:pPr>
              <a:lnSpc>
                <a:spcPct val="90000"/>
              </a:lnSpc>
              <a:spcBef>
                <a:spcPct val="0"/>
              </a:spcBef>
              <a:spcAft>
                <a:spcPts val="600"/>
              </a:spcAft>
            </a:pPr>
            <a:r>
              <a:rPr lang="en-US" sz="5400" b="1" err="1">
                <a:solidFill>
                  <a:srgbClr val="00809A"/>
                </a:solidFill>
                <a:latin typeface="Repsol"/>
                <a:ea typeface="+mj-ea"/>
                <a:cs typeface="+mj-cs"/>
              </a:rPr>
              <a:t>Programación</a:t>
            </a:r>
            <a:r>
              <a:rPr lang="en-US" sz="5400" b="1">
                <a:solidFill>
                  <a:srgbClr val="00809A"/>
                </a:solidFill>
                <a:latin typeface="Repsol"/>
                <a:ea typeface="+mj-ea"/>
                <a:cs typeface="+mj-cs"/>
              </a:rPr>
              <a:t> Open Room 2025</a:t>
            </a:r>
          </a:p>
        </p:txBody>
      </p:sp>
      <p:sp>
        <p:nvSpPr>
          <p:cNvPr id="15" name="CuadroTexto 14">
            <a:extLst>
              <a:ext uri="{FF2B5EF4-FFF2-40B4-BE49-F238E27FC236}">
                <a16:creationId xmlns:a16="http://schemas.microsoft.com/office/drawing/2014/main" id="{CE6D6310-9494-6F8D-E8E6-9186920230B8}"/>
              </a:ext>
            </a:extLst>
          </p:cNvPr>
          <p:cNvSpPr txBox="1"/>
          <p:nvPr/>
        </p:nvSpPr>
        <p:spPr>
          <a:xfrm>
            <a:off x="358666" y="2499227"/>
            <a:ext cx="7231400" cy="1323439"/>
          </a:xfrm>
          <a:prstGeom prst="rect">
            <a:avLst/>
          </a:prstGeom>
          <a:noFill/>
        </p:spPr>
        <p:txBody>
          <a:bodyPr wrap="square" rtlCol="0">
            <a:spAutoFit/>
          </a:bodyPr>
          <a:lstStyle/>
          <a:p>
            <a:r>
              <a:rPr lang="en-US" sz="4000">
                <a:solidFill>
                  <a:schemeClr val="bg1"/>
                </a:solidFill>
                <a:latin typeface="Repsol"/>
                <a:ea typeface="+mj-ea"/>
                <a:cs typeface="+mj-cs"/>
              </a:rPr>
              <a:t>Todo lo que </a:t>
            </a:r>
            <a:r>
              <a:rPr lang="en-US" sz="4000" err="1">
                <a:solidFill>
                  <a:schemeClr val="bg1"/>
                </a:solidFill>
                <a:latin typeface="Repsol"/>
                <a:ea typeface="+mj-ea"/>
                <a:cs typeface="+mj-cs"/>
              </a:rPr>
              <a:t>necesitas</a:t>
            </a:r>
            <a:r>
              <a:rPr lang="en-US" sz="4000">
                <a:solidFill>
                  <a:schemeClr val="bg1"/>
                </a:solidFill>
                <a:latin typeface="Repsol"/>
                <a:ea typeface="+mj-ea"/>
                <a:cs typeface="+mj-cs"/>
              </a:rPr>
              <a:t> para </a:t>
            </a:r>
            <a:r>
              <a:rPr lang="en-US" sz="4000" err="1">
                <a:solidFill>
                  <a:schemeClr val="bg1"/>
                </a:solidFill>
                <a:latin typeface="Repsol"/>
                <a:ea typeface="+mj-ea"/>
                <a:cs typeface="+mj-cs"/>
              </a:rPr>
              <a:t>estar</a:t>
            </a:r>
            <a:r>
              <a:rPr lang="en-US" sz="4000">
                <a:solidFill>
                  <a:schemeClr val="bg1"/>
                </a:solidFill>
                <a:latin typeface="Repsol"/>
                <a:ea typeface="+mj-ea"/>
                <a:cs typeface="+mj-cs"/>
              </a:rPr>
              <a:t> al día de la transición </a:t>
            </a:r>
            <a:r>
              <a:rPr lang="en-US" sz="4000" err="1">
                <a:solidFill>
                  <a:schemeClr val="bg1"/>
                </a:solidFill>
                <a:latin typeface="Repsol"/>
                <a:ea typeface="+mj-ea"/>
                <a:cs typeface="+mj-cs"/>
              </a:rPr>
              <a:t>energética</a:t>
            </a:r>
            <a:endParaRPr lang="es-CO" sz="4000"/>
          </a:p>
        </p:txBody>
      </p:sp>
      <p:sp>
        <p:nvSpPr>
          <p:cNvPr id="16" name="CuadroTexto 15">
            <a:extLst>
              <a:ext uri="{FF2B5EF4-FFF2-40B4-BE49-F238E27FC236}">
                <a16:creationId xmlns:a16="http://schemas.microsoft.com/office/drawing/2014/main" id="{B39F8BF1-5F90-D125-9819-BCAA1EB7744D}"/>
              </a:ext>
            </a:extLst>
          </p:cNvPr>
          <p:cNvSpPr txBox="1"/>
          <p:nvPr/>
        </p:nvSpPr>
        <p:spPr>
          <a:xfrm>
            <a:off x="379686" y="2050704"/>
            <a:ext cx="2626272" cy="461665"/>
          </a:xfrm>
          <a:prstGeom prst="rect">
            <a:avLst/>
          </a:prstGeom>
          <a:noFill/>
        </p:spPr>
        <p:txBody>
          <a:bodyPr wrap="square" rtlCol="0">
            <a:spAutoFit/>
          </a:bodyPr>
          <a:lstStyle/>
          <a:p>
            <a:r>
              <a:rPr lang="en-US" sz="2400">
                <a:solidFill>
                  <a:schemeClr val="bg1"/>
                </a:solidFill>
                <a:latin typeface="Repsol"/>
                <a:ea typeface="+mj-ea"/>
                <a:cs typeface="+mj-cs"/>
              </a:rPr>
              <a:t>OPEN ROOM</a:t>
            </a:r>
          </a:p>
        </p:txBody>
      </p:sp>
      <p:sp>
        <p:nvSpPr>
          <p:cNvPr id="17" name="CuadroTexto 16">
            <a:extLst>
              <a:ext uri="{FF2B5EF4-FFF2-40B4-BE49-F238E27FC236}">
                <a16:creationId xmlns:a16="http://schemas.microsoft.com/office/drawing/2014/main" id="{4FFDA562-0B0A-057C-7F83-11CE4345532A}"/>
              </a:ext>
            </a:extLst>
          </p:cNvPr>
          <p:cNvSpPr txBox="1"/>
          <p:nvPr/>
        </p:nvSpPr>
        <p:spPr>
          <a:xfrm>
            <a:off x="358666" y="3750499"/>
            <a:ext cx="8353534" cy="307777"/>
          </a:xfrm>
          <a:prstGeom prst="rect">
            <a:avLst/>
          </a:prstGeom>
          <a:noFill/>
        </p:spPr>
        <p:txBody>
          <a:bodyPr wrap="square" rtlCol="0">
            <a:spAutoFit/>
          </a:bodyPr>
          <a:lstStyle/>
          <a:p>
            <a:r>
              <a:rPr lang="en-US" sz="1400" err="1">
                <a:solidFill>
                  <a:schemeClr val="bg1"/>
                </a:solidFill>
                <a:latin typeface="Repsol"/>
                <a:ea typeface="+mj-ea"/>
                <a:cs typeface="+mj-cs"/>
              </a:rPr>
              <a:t>Conferencias</a:t>
            </a:r>
            <a:r>
              <a:rPr lang="en-US" sz="1400">
                <a:solidFill>
                  <a:schemeClr val="bg1"/>
                </a:solidFill>
                <a:latin typeface="Repsol"/>
                <a:ea typeface="+mj-ea"/>
                <a:cs typeface="+mj-cs"/>
              </a:rPr>
              <a:t>, </a:t>
            </a:r>
            <a:r>
              <a:rPr lang="en-US" sz="1400" err="1">
                <a:solidFill>
                  <a:schemeClr val="bg1"/>
                </a:solidFill>
                <a:latin typeface="Repsol"/>
                <a:ea typeface="+mj-ea"/>
                <a:cs typeface="+mj-cs"/>
              </a:rPr>
              <a:t>foros</a:t>
            </a:r>
            <a:r>
              <a:rPr lang="en-US" sz="1400">
                <a:solidFill>
                  <a:schemeClr val="bg1"/>
                </a:solidFill>
                <a:latin typeface="Repsol"/>
                <a:ea typeface="+mj-ea"/>
                <a:cs typeface="+mj-cs"/>
              </a:rPr>
              <a:t>, </a:t>
            </a:r>
            <a:r>
              <a:rPr lang="en-US" sz="1400" err="1">
                <a:solidFill>
                  <a:schemeClr val="bg1"/>
                </a:solidFill>
                <a:latin typeface="Repsol"/>
                <a:ea typeface="+mj-ea"/>
                <a:cs typeface="+mj-cs"/>
              </a:rPr>
              <a:t>cursos</a:t>
            </a:r>
            <a:r>
              <a:rPr lang="en-US" sz="1400">
                <a:solidFill>
                  <a:schemeClr val="bg1"/>
                </a:solidFill>
                <a:latin typeface="Repsol"/>
                <a:ea typeface="+mj-ea"/>
                <a:cs typeface="+mj-cs"/>
              </a:rPr>
              <a:t>, </a:t>
            </a:r>
            <a:r>
              <a:rPr lang="en-US" sz="1400" err="1">
                <a:solidFill>
                  <a:schemeClr val="bg1"/>
                </a:solidFill>
                <a:latin typeface="Repsol"/>
                <a:ea typeface="+mj-ea"/>
                <a:cs typeface="+mj-cs"/>
              </a:rPr>
              <a:t>informes</a:t>
            </a:r>
            <a:r>
              <a:rPr lang="en-US" sz="1400">
                <a:solidFill>
                  <a:schemeClr val="bg1"/>
                </a:solidFill>
                <a:latin typeface="Repsol"/>
                <a:ea typeface="+mj-ea"/>
                <a:cs typeface="+mj-cs"/>
              </a:rPr>
              <a:t>, </a:t>
            </a:r>
            <a:r>
              <a:rPr lang="en-US" sz="1400" err="1">
                <a:solidFill>
                  <a:schemeClr val="bg1"/>
                </a:solidFill>
                <a:latin typeface="Repsol"/>
                <a:ea typeface="+mj-ea"/>
                <a:cs typeface="+mj-cs"/>
              </a:rPr>
              <a:t>artículos</a:t>
            </a:r>
            <a:r>
              <a:rPr lang="en-US" sz="1400">
                <a:solidFill>
                  <a:schemeClr val="bg1"/>
                </a:solidFill>
                <a:latin typeface="Repsol"/>
                <a:ea typeface="+mj-ea"/>
                <a:cs typeface="+mj-cs"/>
              </a:rPr>
              <a:t> y </a:t>
            </a:r>
            <a:r>
              <a:rPr lang="en-US" sz="1400" err="1">
                <a:solidFill>
                  <a:schemeClr val="bg1"/>
                </a:solidFill>
                <a:latin typeface="Repsol"/>
                <a:ea typeface="+mj-ea"/>
                <a:cs typeface="+mj-cs"/>
              </a:rPr>
              <a:t>una</a:t>
            </a:r>
            <a:r>
              <a:rPr lang="en-US" sz="1400">
                <a:solidFill>
                  <a:schemeClr val="bg1"/>
                </a:solidFill>
                <a:latin typeface="Repsol"/>
                <a:ea typeface="+mj-ea"/>
                <a:cs typeface="+mj-cs"/>
              </a:rPr>
              <a:t> </a:t>
            </a:r>
            <a:r>
              <a:rPr lang="en-US" sz="1400" err="1">
                <a:solidFill>
                  <a:schemeClr val="bg1"/>
                </a:solidFill>
                <a:latin typeface="Repsol"/>
                <a:ea typeface="+mj-ea"/>
                <a:cs typeface="+mj-cs"/>
              </a:rPr>
              <a:t>comunidad</a:t>
            </a:r>
            <a:r>
              <a:rPr lang="en-US" sz="1400">
                <a:solidFill>
                  <a:schemeClr val="bg1"/>
                </a:solidFill>
                <a:latin typeface="Repsol"/>
                <a:ea typeface="+mj-ea"/>
                <a:cs typeface="+mj-cs"/>
              </a:rPr>
              <a:t> de </a:t>
            </a:r>
            <a:r>
              <a:rPr lang="en-US" sz="1400" err="1">
                <a:solidFill>
                  <a:schemeClr val="bg1"/>
                </a:solidFill>
                <a:latin typeface="Repsol"/>
                <a:ea typeface="+mj-ea"/>
                <a:cs typeface="+mj-cs"/>
              </a:rPr>
              <a:t>expertos</a:t>
            </a:r>
            <a:r>
              <a:rPr lang="en-US" sz="1400">
                <a:solidFill>
                  <a:schemeClr val="bg1"/>
                </a:solidFill>
                <a:latin typeface="Repsol"/>
                <a:ea typeface="+mj-ea"/>
                <a:cs typeface="+mj-cs"/>
              </a:rPr>
              <a:t> </a:t>
            </a:r>
            <a:r>
              <a:rPr lang="en-US" sz="1400" err="1">
                <a:solidFill>
                  <a:schemeClr val="bg1"/>
                </a:solidFill>
                <a:latin typeface="Repsol"/>
                <a:ea typeface="+mj-ea"/>
                <a:cs typeface="+mj-cs"/>
              </a:rPr>
              <a:t>donde</a:t>
            </a:r>
            <a:r>
              <a:rPr lang="en-US" sz="1400">
                <a:solidFill>
                  <a:schemeClr val="bg1"/>
                </a:solidFill>
                <a:latin typeface="Repsol"/>
                <a:ea typeface="+mj-ea"/>
                <a:cs typeface="+mj-cs"/>
              </a:rPr>
              <a:t> </a:t>
            </a:r>
            <a:r>
              <a:rPr lang="en-US" sz="1400" err="1">
                <a:solidFill>
                  <a:schemeClr val="bg1"/>
                </a:solidFill>
                <a:latin typeface="Repsol"/>
                <a:ea typeface="+mj-ea"/>
                <a:cs typeface="+mj-cs"/>
              </a:rPr>
              <a:t>compartir</a:t>
            </a:r>
            <a:r>
              <a:rPr lang="en-US" sz="1400">
                <a:solidFill>
                  <a:schemeClr val="bg1"/>
                </a:solidFill>
                <a:latin typeface="Repsol"/>
                <a:ea typeface="+mj-ea"/>
                <a:cs typeface="+mj-cs"/>
              </a:rPr>
              <a:t> </a:t>
            </a:r>
            <a:r>
              <a:rPr lang="en-US" sz="1400" err="1">
                <a:solidFill>
                  <a:schemeClr val="bg1"/>
                </a:solidFill>
                <a:latin typeface="Repsol"/>
                <a:ea typeface="+mj-ea"/>
                <a:cs typeface="+mj-cs"/>
              </a:rPr>
              <a:t>el</a:t>
            </a:r>
            <a:r>
              <a:rPr lang="en-US" sz="1400">
                <a:solidFill>
                  <a:schemeClr val="bg1"/>
                </a:solidFill>
                <a:latin typeface="Repsol"/>
                <a:ea typeface="+mj-ea"/>
                <a:cs typeface="+mj-cs"/>
              </a:rPr>
              <a:t> </a:t>
            </a:r>
            <a:r>
              <a:rPr lang="en-US" sz="1400" err="1">
                <a:solidFill>
                  <a:schemeClr val="bg1"/>
                </a:solidFill>
                <a:latin typeface="Repsol"/>
                <a:ea typeface="+mj-ea"/>
                <a:cs typeface="+mj-cs"/>
              </a:rPr>
              <a:t>conocimiento</a:t>
            </a:r>
            <a:r>
              <a:rPr lang="en-US" sz="1400">
                <a:solidFill>
                  <a:schemeClr val="bg1"/>
                </a:solidFill>
                <a:latin typeface="Repsol"/>
                <a:ea typeface="+mj-ea"/>
                <a:cs typeface="+mj-cs"/>
              </a:rPr>
              <a:t>.</a:t>
            </a:r>
            <a:endParaRPr lang="es-CO" sz="1400"/>
          </a:p>
        </p:txBody>
      </p:sp>
      <p:sp>
        <p:nvSpPr>
          <p:cNvPr id="11" name="Rectángulo redondeado 10">
            <a:extLst>
              <a:ext uri="{FF2B5EF4-FFF2-40B4-BE49-F238E27FC236}">
                <a16:creationId xmlns:a16="http://schemas.microsoft.com/office/drawing/2014/main" id="{68AE6D58-9E49-AD39-764A-3DD1F4FF214C}"/>
              </a:ext>
            </a:extLst>
          </p:cNvPr>
          <p:cNvSpPr/>
          <p:nvPr/>
        </p:nvSpPr>
        <p:spPr>
          <a:xfrm>
            <a:off x="472965" y="4218467"/>
            <a:ext cx="1986455" cy="56998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CuadroTexto 9">
            <a:extLst>
              <a:ext uri="{FF2B5EF4-FFF2-40B4-BE49-F238E27FC236}">
                <a16:creationId xmlns:a16="http://schemas.microsoft.com/office/drawing/2014/main" id="{7B30ED45-0C63-D8F6-6924-991D563F378F}"/>
              </a:ext>
            </a:extLst>
          </p:cNvPr>
          <p:cNvSpPr txBox="1"/>
          <p:nvPr/>
        </p:nvSpPr>
        <p:spPr>
          <a:xfrm>
            <a:off x="1059638" y="4310370"/>
            <a:ext cx="813108" cy="400110"/>
          </a:xfrm>
          <a:prstGeom prst="rect">
            <a:avLst/>
          </a:prstGeom>
          <a:noFill/>
        </p:spPr>
        <p:txBody>
          <a:bodyPr wrap="none" rtlCol="0">
            <a:spAutoFit/>
          </a:bodyPr>
          <a:lstStyle/>
          <a:p>
            <a:r>
              <a:rPr lang="es-CO" sz="2000">
                <a:solidFill>
                  <a:srgbClr val="00809A"/>
                </a:solidFill>
                <a:latin typeface="Repsol" panose="02000506030000020004" pitchFamily="2" charset="77"/>
              </a:rPr>
              <a:t>Únete</a:t>
            </a:r>
          </a:p>
        </p:txBody>
      </p:sp>
    </p:spTree>
    <p:extLst>
      <p:ext uri="{BB962C8B-B14F-4D97-AF65-F5344CB8AC3E}">
        <p14:creationId xmlns:p14="http://schemas.microsoft.com/office/powerpoint/2010/main" val="1633343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A26CE13-C38F-D3E2-7487-FA25AE654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pic>
        <p:nvPicPr>
          <p:cNvPr id="32" name="Imagen 31">
            <a:extLst>
              <a:ext uri="{FF2B5EF4-FFF2-40B4-BE49-F238E27FC236}">
                <a16:creationId xmlns:a16="http://schemas.microsoft.com/office/drawing/2014/main" id="{C6CB2940-CDC7-0CF2-9D97-FBB3D0A6B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5" name="Título 3">
            <a:extLst>
              <a:ext uri="{FF2B5EF4-FFF2-40B4-BE49-F238E27FC236}">
                <a16:creationId xmlns:a16="http://schemas.microsoft.com/office/drawing/2014/main" id="{1B3C2929-0676-DA0D-8EA2-4A2581195AD1}"/>
              </a:ext>
            </a:extLst>
          </p:cNvPr>
          <p:cNvSpPr txBox="1">
            <a:spLocks/>
          </p:cNvSpPr>
          <p:nvPr/>
        </p:nvSpPr>
        <p:spPr>
          <a:xfrm rot="16200000">
            <a:off x="-1186706" y="3546539"/>
            <a:ext cx="3813340" cy="981326"/>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4300" b="1">
                <a:solidFill>
                  <a:srgbClr val="FF6200"/>
                </a:solidFill>
                <a:latin typeface="Repsol"/>
              </a:rPr>
              <a:t>    JUNIO</a:t>
            </a:r>
            <a:endParaRPr lang="es-ES" sz="900" i="1">
              <a:solidFill>
                <a:srgbClr val="FF6200"/>
              </a:solidFill>
              <a:latin typeface="+mn-lt"/>
            </a:endParaRPr>
          </a:p>
        </p:txBody>
      </p:sp>
      <p:sp>
        <p:nvSpPr>
          <p:cNvPr id="12" name="Título 3">
            <a:extLst>
              <a:ext uri="{FF2B5EF4-FFF2-40B4-BE49-F238E27FC236}">
                <a16:creationId xmlns:a16="http://schemas.microsoft.com/office/drawing/2014/main" id="{889817AC-F2A3-9735-98A4-EF8A3081B518}"/>
              </a:ext>
            </a:extLst>
          </p:cNvPr>
          <p:cNvSpPr txBox="1">
            <a:spLocks/>
          </p:cNvSpPr>
          <p:nvPr/>
        </p:nvSpPr>
        <p:spPr>
          <a:xfrm>
            <a:off x="229302" y="265660"/>
            <a:ext cx="2713596" cy="646331"/>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Programación</a:t>
            </a:r>
            <a:endParaRPr lang="es-ES" sz="600" i="1">
              <a:solidFill>
                <a:schemeClr val="tx1">
                  <a:lumMod val="50000"/>
                  <a:lumOff val="50000"/>
                </a:schemeClr>
              </a:solidFill>
              <a:latin typeface="+mn-lt"/>
            </a:endParaRPr>
          </a:p>
        </p:txBody>
      </p:sp>
      <p:sp>
        <p:nvSpPr>
          <p:cNvPr id="13" name="CuadroTexto 12">
            <a:extLst>
              <a:ext uri="{FF2B5EF4-FFF2-40B4-BE49-F238E27FC236}">
                <a16:creationId xmlns:a16="http://schemas.microsoft.com/office/drawing/2014/main" id="{A975DDC0-59E5-4397-6DA8-0DA993523821}"/>
              </a:ext>
            </a:extLst>
          </p:cNvPr>
          <p:cNvSpPr txBox="1"/>
          <p:nvPr/>
        </p:nvSpPr>
        <p:spPr>
          <a:xfrm>
            <a:off x="229303" y="1209983"/>
            <a:ext cx="6909818" cy="646331"/>
          </a:xfrm>
          <a:prstGeom prst="rect">
            <a:avLst/>
          </a:prstGeom>
          <a:noFill/>
        </p:spPr>
        <p:txBody>
          <a:bodyPr wrap="square" rtlCol="0">
            <a:spAutoFit/>
          </a:bodyPr>
          <a:lstStyle/>
          <a:p>
            <a:r>
              <a:rPr lang="es-ES_tradnl" sz="1200">
                <a:solidFill>
                  <a:schemeClr val="bg1"/>
                </a:solidFill>
                <a:latin typeface="Repsol" panose="02000506030000020004" pitchFamily="2" charset="77"/>
              </a:rPr>
              <a:t>Esta programación está sujeta a cambios. La inscripción estará disponible con dos semanas de antelación en el calendario de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  Las grabaciones de los eventos pasados están disponibles en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4" name="Título 3">
            <a:extLst>
              <a:ext uri="{FF2B5EF4-FFF2-40B4-BE49-F238E27FC236}">
                <a16:creationId xmlns:a16="http://schemas.microsoft.com/office/drawing/2014/main" id="{C409F7F7-FF9E-E7CB-9DA0-11E8710A2A82}"/>
              </a:ext>
            </a:extLst>
          </p:cNvPr>
          <p:cNvSpPr txBox="1">
            <a:spLocks/>
          </p:cNvSpPr>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Open </a:t>
            </a:r>
            <a:r>
              <a:rPr lang="es-ES_tradnl" sz="3200" b="1" err="1">
                <a:solidFill>
                  <a:schemeClr val="bg1"/>
                </a:solidFill>
                <a:latin typeface="Repsol"/>
              </a:rPr>
              <a:t>Room</a:t>
            </a:r>
            <a:r>
              <a:rPr lang="es-ES_tradnl" sz="3200" b="1">
                <a:solidFill>
                  <a:schemeClr val="bg1"/>
                </a:solidFill>
                <a:latin typeface="Repsol"/>
              </a:rPr>
              <a:t> 2025</a:t>
            </a:r>
            <a:endParaRPr lang="es-ES" sz="3200" i="1">
              <a:solidFill>
                <a:schemeClr val="tx1">
                  <a:lumMod val="50000"/>
                  <a:lumOff val="50000"/>
                </a:schemeClr>
              </a:solidFill>
              <a:latin typeface="+mn-lt"/>
            </a:endParaRPr>
          </a:p>
        </p:txBody>
      </p:sp>
      <p:grpSp>
        <p:nvGrpSpPr>
          <p:cNvPr id="28" name="Group 27">
            <a:extLst>
              <a:ext uri="{FF2B5EF4-FFF2-40B4-BE49-F238E27FC236}">
                <a16:creationId xmlns:a16="http://schemas.microsoft.com/office/drawing/2014/main" id="{A6887168-B872-F2D5-FD49-FBE37CD21F6E}"/>
              </a:ext>
            </a:extLst>
          </p:cNvPr>
          <p:cNvGrpSpPr/>
          <p:nvPr/>
        </p:nvGrpSpPr>
        <p:grpSpPr>
          <a:xfrm>
            <a:off x="4762" y="5915695"/>
            <a:ext cx="9297365" cy="936966"/>
            <a:chOff x="4762" y="5915695"/>
            <a:chExt cx="9297365" cy="936966"/>
          </a:xfrm>
        </p:grpSpPr>
        <p:sp>
          <p:nvSpPr>
            <p:cNvPr id="21" name="Rectangle 20">
              <a:extLst>
                <a:ext uri="{FF2B5EF4-FFF2-40B4-BE49-F238E27FC236}">
                  <a16:creationId xmlns:a16="http://schemas.microsoft.com/office/drawing/2014/main" id="{128B3427-9FF1-87F8-3F24-9AE9B03C97E1}"/>
                </a:ext>
              </a:extLst>
            </p:cNvPr>
            <p:cNvSpPr/>
            <p:nvPr/>
          </p:nvSpPr>
          <p:spPr>
            <a:xfrm>
              <a:off x="4762" y="6172200"/>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0AC2F3A-6090-33D4-B1E6-78BC7E569E5C}"/>
                </a:ext>
              </a:extLst>
            </p:cNvPr>
            <p:cNvGrpSpPr/>
            <p:nvPr/>
          </p:nvGrpSpPr>
          <p:grpSpPr>
            <a:xfrm>
              <a:off x="168133" y="5915695"/>
              <a:ext cx="9133994" cy="936966"/>
              <a:chOff x="168133" y="5915695"/>
              <a:chExt cx="9133994" cy="936966"/>
            </a:xfrm>
          </p:grpSpPr>
          <p:pic>
            <p:nvPicPr>
              <p:cNvPr id="23" name="Picture 22" descr="A close-up of a logo&#10;&#10;Descripción generada automáticamente">
                <a:extLst>
                  <a:ext uri="{FF2B5EF4-FFF2-40B4-BE49-F238E27FC236}">
                    <a16:creationId xmlns:a16="http://schemas.microsoft.com/office/drawing/2014/main" id="{CB25FE47-45CD-94C8-3A81-C7602BE68CAC}"/>
                  </a:ext>
                </a:extLst>
              </p:cNvPr>
              <p:cNvPicPr>
                <a:picLocks noChangeAspect="1"/>
              </p:cNvPicPr>
              <p:nvPr/>
            </p:nvPicPr>
            <p:blipFill>
              <a:blip r:embed="rId4"/>
              <a:stretch>
                <a:fillRect/>
              </a:stretch>
            </p:blipFill>
            <p:spPr>
              <a:xfrm>
                <a:off x="4626292" y="6487478"/>
                <a:ext cx="278130" cy="161925"/>
              </a:xfrm>
              <a:prstGeom prst="rect">
                <a:avLst/>
              </a:prstGeom>
            </p:spPr>
          </p:pic>
          <p:pic>
            <p:nvPicPr>
              <p:cNvPr id="24" name="Imagen 21" descr="A person speaking to a speaker&#10;&#10;Descripción generada automáticamente">
                <a:extLst>
                  <a:ext uri="{FF2B5EF4-FFF2-40B4-BE49-F238E27FC236}">
                    <a16:creationId xmlns:a16="http://schemas.microsoft.com/office/drawing/2014/main" id="{23F09737-8B72-EF0C-B18C-D7042EA764EB}"/>
                  </a:ext>
                </a:extLst>
              </p:cNvPr>
              <p:cNvPicPr>
                <a:picLocks noChangeAspect="1"/>
              </p:cNvPicPr>
              <p:nvPr/>
            </p:nvPicPr>
            <p:blipFill rotWithShape="1">
              <a:blip r:embed="rId5">
                <a:extLst>
                  <a:ext uri="{28A0092B-C50C-407E-A947-70E740481C1C}">
                    <a14:useLocalDpi xmlns:a14="http://schemas.microsoft.com/office/drawing/2010/main" val="0"/>
                  </a:ext>
                </a:extLst>
              </a:blip>
              <a:srcRect l="34922" t="90520" r="27458" b="-184"/>
              <a:stretch/>
            </p:blipFill>
            <p:spPr>
              <a:xfrm>
                <a:off x="4906067" y="6195441"/>
                <a:ext cx="4396060" cy="653178"/>
              </a:xfrm>
              <a:prstGeom prst="rect">
                <a:avLst/>
              </a:prstGeom>
            </p:spPr>
          </p:pic>
          <p:pic>
            <p:nvPicPr>
              <p:cNvPr id="25" name="Picture 24" descr="A green and blue letter e&#10;&#10;Descripción generada automáticamente">
                <a:extLst>
                  <a:ext uri="{FF2B5EF4-FFF2-40B4-BE49-F238E27FC236}">
                    <a16:creationId xmlns:a16="http://schemas.microsoft.com/office/drawing/2014/main" id="{5ED68CC8-ACD1-45B0-5179-9A1C0D5442A1}"/>
                  </a:ext>
                </a:extLst>
              </p:cNvPr>
              <p:cNvPicPr>
                <a:picLocks noChangeAspect="1"/>
              </p:cNvPicPr>
              <p:nvPr/>
            </p:nvPicPr>
            <p:blipFill>
              <a:blip r:embed="rId6"/>
              <a:stretch>
                <a:fillRect/>
              </a:stretch>
            </p:blipFill>
            <p:spPr>
              <a:xfrm>
                <a:off x="2336482" y="6414135"/>
                <a:ext cx="293370" cy="238125"/>
              </a:xfrm>
              <a:prstGeom prst="rect">
                <a:avLst/>
              </a:prstGeom>
            </p:spPr>
          </p:pic>
          <p:pic>
            <p:nvPicPr>
              <p:cNvPr id="26" name="Imagen 21">
                <a:extLst>
                  <a:ext uri="{FF2B5EF4-FFF2-40B4-BE49-F238E27FC236}">
                    <a16:creationId xmlns:a16="http://schemas.microsoft.com/office/drawing/2014/main" id="{81AB8D74-4EF9-D60F-BED5-073B3998D51B}"/>
                  </a:ext>
                </a:extLst>
              </p:cNvPr>
              <p:cNvPicPr>
                <a:picLocks noChangeAspect="1"/>
              </p:cNvPicPr>
              <p:nvPr/>
            </p:nvPicPr>
            <p:blipFill rotWithShape="1">
              <a:blip r:embed="rId5">
                <a:extLst>
                  <a:ext uri="{28A0092B-C50C-407E-A947-70E740481C1C}">
                    <a14:useLocalDpi xmlns:a14="http://schemas.microsoft.com/office/drawing/2010/main" val="0"/>
                  </a:ext>
                </a:extLst>
              </a:blip>
              <a:srcRect l="916" t="85983" r="80868" b="-104"/>
              <a:stretch/>
            </p:blipFill>
            <p:spPr>
              <a:xfrm>
                <a:off x="168133" y="5918378"/>
                <a:ext cx="2160369" cy="930254"/>
              </a:xfrm>
              <a:prstGeom prst="rect">
                <a:avLst/>
              </a:prstGeom>
            </p:spPr>
          </p:pic>
          <p:pic>
            <p:nvPicPr>
              <p:cNvPr id="27" name="Imagen 21" descr="A group of logos with text&#10;&#10;Descripción generada automáticamente">
                <a:extLst>
                  <a:ext uri="{FF2B5EF4-FFF2-40B4-BE49-F238E27FC236}">
                    <a16:creationId xmlns:a16="http://schemas.microsoft.com/office/drawing/2014/main" id="{4A26DF62-2B08-6968-7250-763CDE8C5EA2}"/>
                  </a:ext>
                </a:extLst>
              </p:cNvPr>
              <p:cNvPicPr>
                <a:picLocks noChangeAspect="1"/>
              </p:cNvPicPr>
              <p:nvPr/>
            </p:nvPicPr>
            <p:blipFill rotWithShape="1">
              <a:blip r:embed="rId5">
                <a:extLst>
                  <a:ext uri="{28A0092B-C50C-407E-A947-70E740481C1C}">
                    <a14:useLocalDpi xmlns:a14="http://schemas.microsoft.com/office/drawing/2010/main" val="0"/>
                  </a:ext>
                </a:extLst>
              </a:blip>
              <a:srcRect l="18554" t="85922" r="64591" b="-145"/>
              <a:stretch/>
            </p:blipFill>
            <p:spPr>
              <a:xfrm>
                <a:off x="2602791" y="5915695"/>
                <a:ext cx="1998901" cy="936966"/>
              </a:xfrm>
              <a:prstGeom prst="rect">
                <a:avLst/>
              </a:prstGeom>
            </p:spPr>
          </p:pic>
        </p:grpSp>
      </p:grpSp>
      <p:sp>
        <p:nvSpPr>
          <p:cNvPr id="9" name="Forma libre: forma 18">
            <a:extLst>
              <a:ext uri="{FF2B5EF4-FFF2-40B4-BE49-F238E27FC236}">
                <a16:creationId xmlns:a16="http://schemas.microsoft.com/office/drawing/2014/main" id="{B75D2369-A2BA-951C-4BA5-0AD32F99A9FF}"/>
              </a:ext>
            </a:extLst>
          </p:cNvPr>
          <p:cNvSpPr/>
          <p:nvPr/>
        </p:nvSpPr>
        <p:spPr>
          <a:xfrm>
            <a:off x="1174752" y="1914962"/>
            <a:ext cx="10752068" cy="4209517"/>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endParaRPr lang="es-ES" sz="1200" b="1" i="1" kern="1200">
              <a:solidFill>
                <a:srgbClr val="FF6200"/>
              </a:solidFill>
              <a:latin typeface="Repsol"/>
            </a:endParaRPr>
          </a:p>
          <a:p>
            <a:r>
              <a:rPr lang="en-US" sz="1200" b="1" i="1" kern="1200">
                <a:solidFill>
                  <a:srgbClr val="FF6200"/>
                </a:solidFill>
                <a:latin typeface="Repsol" panose="02000506030000020004" pitchFamily="2" charset="77"/>
              </a:rPr>
              <a:t>”</a:t>
            </a:r>
            <a:r>
              <a:rPr lang="en-US" sz="1200" b="1" i="1" kern="1200" err="1">
                <a:solidFill>
                  <a:srgbClr val="FF6200"/>
                </a:solidFill>
                <a:latin typeface="Repsol" panose="02000506030000020004" pitchFamily="2" charset="77"/>
              </a:rPr>
              <a:t>Descarbonización</a:t>
            </a:r>
            <a:r>
              <a:rPr lang="en-US" sz="1200" b="1" i="1" kern="1200">
                <a:solidFill>
                  <a:srgbClr val="FF6200"/>
                </a:solidFill>
                <a:latin typeface="Repsol" panose="02000506030000020004" pitchFamily="2" charset="77"/>
              </a:rPr>
              <a:t> del </a:t>
            </a:r>
            <a:r>
              <a:rPr lang="en-US" sz="1200" b="1" i="1" kern="1200" err="1">
                <a:solidFill>
                  <a:srgbClr val="FF6200"/>
                </a:solidFill>
                <a:latin typeface="Repsol" panose="02000506030000020004" pitchFamily="2" charset="77"/>
              </a:rPr>
              <a:t>transporte</a:t>
            </a:r>
            <a:r>
              <a:rPr lang="en-US" sz="1200" b="1" i="1" kern="1200">
                <a:solidFill>
                  <a:srgbClr val="FF6200"/>
                </a:solidFill>
                <a:latin typeface="Repsol" panose="02000506030000020004" pitchFamily="2" charset="77"/>
              </a:rPr>
              <a:t> </a:t>
            </a:r>
            <a:r>
              <a:rPr lang="en-US" sz="1200" b="1" i="1" kern="1200" err="1">
                <a:solidFill>
                  <a:srgbClr val="FF6200"/>
                </a:solidFill>
                <a:latin typeface="Repsol" panose="02000506030000020004" pitchFamily="2" charset="77"/>
              </a:rPr>
              <a:t>aéreo</a:t>
            </a:r>
            <a:r>
              <a:rPr lang="en-US" sz="1200" b="1" i="1" kern="1200">
                <a:solidFill>
                  <a:srgbClr val="FF6200"/>
                </a:solidFill>
                <a:latin typeface="Repsol" panose="02000506030000020004" pitchFamily="2" charset="77"/>
              </a:rPr>
              <a:t>”. Webinar. </a:t>
            </a:r>
          </a:p>
          <a:p>
            <a:pPr lvl="0"/>
            <a:r>
              <a:rPr lang="es-ES" sz="1200">
                <a:latin typeface="Calibri" panose="020F0502020204030204" pitchFamily="34" charset="0"/>
                <a:cs typeface="Calibri" panose="020F0502020204030204" pitchFamily="34" charset="0"/>
              </a:rPr>
              <a:t>La eficiencia energética y los combustibles con baja o nula huella de carbono son fundamentales, tanto para aviación general, comercial o militar. A través de este </a:t>
            </a:r>
            <a:r>
              <a:rPr lang="es-ES" sz="1200" err="1">
                <a:latin typeface="Calibri" panose="020F0502020204030204" pitchFamily="34" charset="0"/>
                <a:cs typeface="Calibri" panose="020F0502020204030204" pitchFamily="34" charset="0"/>
              </a:rPr>
              <a:t>webinar</a:t>
            </a:r>
            <a:r>
              <a:rPr lang="es-ES" sz="1200">
                <a:latin typeface="Calibri" panose="020F0502020204030204" pitchFamily="34" charset="0"/>
                <a:cs typeface="Calibri" panose="020F0502020204030204" pitchFamily="34" charset="0"/>
              </a:rPr>
              <a:t>, se debatirá estos desafíos y explorar soluciones innovadoras que pueden acelerar la descarbonización del transporte aéreo, contribuyendo a una aviación más sostenible</a:t>
            </a:r>
            <a:r>
              <a:rPr lang="es-ES" sz="1200">
                <a:solidFill>
                  <a:schemeClr val="tx1"/>
                </a:solidFill>
                <a:latin typeface="Repsol" panose="02000506030000020004" pitchFamily="2" charset="77"/>
              </a:rPr>
              <a:t>.</a:t>
            </a:r>
          </a:p>
          <a:p>
            <a:pPr lvl="0"/>
            <a:endParaRPr lang="es-ES" sz="1200">
              <a:solidFill>
                <a:schemeClr val="tx1"/>
              </a:solidFill>
              <a:latin typeface="Repsol" panose="02000506030000020004" pitchFamily="2" charset="77"/>
            </a:endParaRPr>
          </a:p>
          <a:p>
            <a:pPr lvl="0"/>
            <a:r>
              <a:rPr lang="es-ES_tradnl" sz="1200" b="1" i="1">
                <a:solidFill>
                  <a:srgbClr val="FF6200"/>
                </a:solidFill>
                <a:latin typeface="Repsol"/>
              </a:rPr>
              <a:t>“Energía eólica Offshore y las oportunidades de la economía azul”. Curso on-line</a:t>
            </a:r>
          </a:p>
          <a:p>
            <a:pPr lvl="0"/>
            <a:r>
              <a:rPr lang="es-ES" sz="1200">
                <a:solidFill>
                  <a:schemeClr val="tx1"/>
                </a:solidFill>
                <a:latin typeface="Repsol" panose="02000506030000020004" pitchFamily="2" charset="77"/>
              </a:rPr>
              <a:t>La energía eólica marina constituye un vector estratégico para la transición energética en Europa. El viento en alta mar es un recurso natural, renovable e inagotable, mayor y más constante que en tierra, que permite obtener un gran aprovechamiento energético. Este será el tema central de este curso </a:t>
            </a:r>
            <a:r>
              <a:rPr lang="es-ES" sz="1200" err="1">
                <a:solidFill>
                  <a:schemeClr val="tx1"/>
                </a:solidFill>
                <a:latin typeface="Repsol" panose="02000506030000020004" pitchFamily="2" charset="77"/>
              </a:rPr>
              <a:t>om</a:t>
            </a:r>
            <a:r>
              <a:rPr lang="es-ES" sz="1200">
                <a:solidFill>
                  <a:schemeClr val="tx1"/>
                </a:solidFill>
                <a:latin typeface="Repsol" panose="02000506030000020004" pitchFamily="2" charset="77"/>
              </a:rPr>
              <a:t>-line. </a:t>
            </a:r>
          </a:p>
          <a:p>
            <a:endParaRPr lang="es-ES" sz="1200">
              <a:solidFill>
                <a:prstClr val="black">
                  <a:hueOff val="0"/>
                  <a:satOff val="0"/>
                  <a:lumOff val="0"/>
                  <a:alphaOff val="0"/>
                </a:prstClr>
              </a:solidFill>
              <a:latin typeface="Repsol" panose="02000506030000020004" pitchFamily="2" charset="77"/>
            </a:endParaRPr>
          </a:p>
          <a:p>
            <a:r>
              <a:rPr lang="es-ES_tradnl" sz="1200" b="1" i="1">
                <a:solidFill>
                  <a:srgbClr val="FF6200"/>
                </a:solidFill>
                <a:latin typeface="Repsol"/>
              </a:rPr>
              <a:t>“Hidrógeno como vector energético”. Curso on-line. </a:t>
            </a:r>
          </a:p>
          <a:p>
            <a:r>
              <a:rPr lang="es-ES" sz="1200">
                <a:solidFill>
                  <a:prstClr val="black">
                    <a:hueOff val="0"/>
                    <a:satOff val="0"/>
                    <a:lumOff val="0"/>
                    <a:alphaOff val="0"/>
                  </a:prstClr>
                </a:solidFill>
                <a:latin typeface="Repsol" panose="02000506030000020004" pitchFamily="2" charset="77"/>
              </a:rPr>
              <a:t>Curso online sobre hidrógeno como vector energético, donde se analizará la regulación, la economía del hidrógeno en las diferentes etapas de su cadena de valor como la producción, el almacenamiento, el transporte, la seguridad en el manejo de este gas y las aplicaciones finales en industria y en movilidad. Dirigido a todas aquellas personas que quieran tener una idea actualizada de las tendencias que están en marcha en el mundo del hidrógeno verde.</a:t>
            </a:r>
          </a:p>
        </p:txBody>
      </p:sp>
      <p:cxnSp>
        <p:nvCxnSpPr>
          <p:cNvPr id="19" name="Conector recto 7">
            <a:extLst>
              <a:ext uri="{FF2B5EF4-FFF2-40B4-BE49-F238E27FC236}">
                <a16:creationId xmlns:a16="http://schemas.microsoft.com/office/drawing/2014/main" id="{3EEEA64B-1C00-BA22-5622-70F8607013BF}"/>
              </a:ext>
            </a:extLst>
          </p:cNvPr>
          <p:cNvCxnSpPr>
            <a:cxnSpLocks/>
          </p:cNvCxnSpPr>
          <p:nvPr/>
        </p:nvCxnSpPr>
        <p:spPr>
          <a:xfrm>
            <a:off x="1036774" y="2085772"/>
            <a:ext cx="0" cy="4297733"/>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sp>
        <p:nvSpPr>
          <p:cNvPr id="4" name="CuadroTexto 3">
            <a:extLst>
              <a:ext uri="{FF2B5EF4-FFF2-40B4-BE49-F238E27FC236}">
                <a16:creationId xmlns:a16="http://schemas.microsoft.com/office/drawing/2014/main" id="{4FB5B38E-EA8B-05C3-CF74-3CDFCD1A24F6}"/>
              </a:ext>
            </a:extLst>
          </p:cNvPr>
          <p:cNvSpPr txBox="1"/>
          <p:nvPr/>
        </p:nvSpPr>
        <p:spPr>
          <a:xfrm>
            <a:off x="11283357" y="6090204"/>
            <a:ext cx="407484" cy="276999"/>
          </a:xfrm>
          <a:prstGeom prst="rect">
            <a:avLst/>
          </a:prstGeom>
          <a:noFill/>
        </p:spPr>
        <p:txBody>
          <a:bodyPr wrap="none" rtlCol="0">
            <a:spAutoFit/>
          </a:bodyPr>
          <a:lstStyle/>
          <a:p>
            <a:r>
              <a:rPr lang="es-ES_tradnl" sz="1200" b="1">
                <a:solidFill>
                  <a:srgbClr val="FF6200"/>
                </a:solidFill>
                <a:latin typeface="Repsol" panose="02000506030000020004" pitchFamily="2" charset="77"/>
              </a:rPr>
              <a:t>1/2</a:t>
            </a:r>
            <a:endParaRPr lang="es-ES" sz="1200" b="1">
              <a:solidFill>
                <a:srgbClr val="FF6200"/>
              </a:solidFill>
              <a:latin typeface="Repsol" panose="02000506030000020004" pitchFamily="2" charset="77"/>
            </a:endParaRPr>
          </a:p>
        </p:txBody>
      </p:sp>
      <p:pic>
        <p:nvPicPr>
          <p:cNvPr id="3" name="Picture 2">
            <a:extLst>
              <a:ext uri="{FF2B5EF4-FFF2-40B4-BE49-F238E27FC236}">
                <a16:creationId xmlns:a16="http://schemas.microsoft.com/office/drawing/2014/main" id="{01618FEC-826B-80AB-1D87-388E64133B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7368" y="6483223"/>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Logotipo, nombre de la empresa&#10;&#10;Descripción generada automáticamente">
            <a:extLst>
              <a:ext uri="{FF2B5EF4-FFF2-40B4-BE49-F238E27FC236}">
                <a16:creationId xmlns:a16="http://schemas.microsoft.com/office/drawing/2014/main" id="{812BADBC-652F-F3DD-F8FB-2B39A4FC2E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6045" y="6414135"/>
            <a:ext cx="431054" cy="241390"/>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2DB0010C-B0BA-12B7-BD0C-AF26039C24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1692" y="6408714"/>
            <a:ext cx="351132" cy="330477"/>
          </a:xfrm>
          <a:prstGeom prst="rect">
            <a:avLst/>
          </a:prstGeom>
        </p:spPr>
      </p:pic>
      <p:pic>
        <p:nvPicPr>
          <p:cNvPr id="8" name="Picture 2" descr="AEE renueva su imagen corporativa y estrena logo - Asociación Empresarial  Eólica">
            <a:extLst>
              <a:ext uri="{FF2B5EF4-FFF2-40B4-BE49-F238E27FC236}">
                <a16:creationId xmlns:a16="http://schemas.microsoft.com/office/drawing/2014/main" id="{ADA69D91-3C11-CDFE-315E-81AE79F126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87989"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162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8ECF9-BADA-48D2-8476-B1EF50CD7990}"/>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77B599BD-38B3-E3EE-3102-9DA455A99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pic>
        <p:nvPicPr>
          <p:cNvPr id="32" name="Imagen 31">
            <a:extLst>
              <a:ext uri="{FF2B5EF4-FFF2-40B4-BE49-F238E27FC236}">
                <a16:creationId xmlns:a16="http://schemas.microsoft.com/office/drawing/2014/main" id="{2F7F5F89-53DA-50A2-D269-170700E146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5" name="Título 3">
            <a:extLst>
              <a:ext uri="{FF2B5EF4-FFF2-40B4-BE49-F238E27FC236}">
                <a16:creationId xmlns:a16="http://schemas.microsoft.com/office/drawing/2014/main" id="{D1576C6E-F238-EA21-443A-1B7F7874121C}"/>
              </a:ext>
            </a:extLst>
          </p:cNvPr>
          <p:cNvSpPr txBox="1">
            <a:spLocks/>
          </p:cNvSpPr>
          <p:nvPr/>
        </p:nvSpPr>
        <p:spPr>
          <a:xfrm rot="16200000">
            <a:off x="-1186706" y="3546539"/>
            <a:ext cx="3813340" cy="981326"/>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4300" b="1">
                <a:solidFill>
                  <a:srgbClr val="FF6200"/>
                </a:solidFill>
                <a:latin typeface="Repsol"/>
              </a:rPr>
              <a:t>    JUNIO</a:t>
            </a:r>
            <a:endParaRPr lang="es-ES" sz="900" i="1">
              <a:solidFill>
                <a:srgbClr val="FF6200"/>
              </a:solidFill>
              <a:latin typeface="+mn-lt"/>
            </a:endParaRPr>
          </a:p>
        </p:txBody>
      </p:sp>
      <p:sp>
        <p:nvSpPr>
          <p:cNvPr id="12" name="Título 3">
            <a:extLst>
              <a:ext uri="{FF2B5EF4-FFF2-40B4-BE49-F238E27FC236}">
                <a16:creationId xmlns:a16="http://schemas.microsoft.com/office/drawing/2014/main" id="{BDCD9DF9-8294-0DE9-21B4-E985773321CF}"/>
              </a:ext>
            </a:extLst>
          </p:cNvPr>
          <p:cNvSpPr txBox="1">
            <a:spLocks/>
          </p:cNvSpPr>
          <p:nvPr/>
        </p:nvSpPr>
        <p:spPr>
          <a:xfrm>
            <a:off x="229302" y="265660"/>
            <a:ext cx="2713596" cy="646331"/>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Programación</a:t>
            </a:r>
            <a:endParaRPr lang="es-ES" sz="600" i="1">
              <a:solidFill>
                <a:schemeClr val="tx1">
                  <a:lumMod val="50000"/>
                  <a:lumOff val="50000"/>
                </a:schemeClr>
              </a:solidFill>
              <a:latin typeface="+mn-lt"/>
            </a:endParaRPr>
          </a:p>
        </p:txBody>
      </p:sp>
      <p:sp>
        <p:nvSpPr>
          <p:cNvPr id="13" name="CuadroTexto 12">
            <a:extLst>
              <a:ext uri="{FF2B5EF4-FFF2-40B4-BE49-F238E27FC236}">
                <a16:creationId xmlns:a16="http://schemas.microsoft.com/office/drawing/2014/main" id="{297F0C45-558D-00B5-2C6C-0C3ECC859E6A}"/>
              </a:ext>
            </a:extLst>
          </p:cNvPr>
          <p:cNvSpPr txBox="1"/>
          <p:nvPr/>
        </p:nvSpPr>
        <p:spPr>
          <a:xfrm>
            <a:off x="229303" y="1209983"/>
            <a:ext cx="6909818" cy="646331"/>
          </a:xfrm>
          <a:prstGeom prst="rect">
            <a:avLst/>
          </a:prstGeom>
          <a:noFill/>
        </p:spPr>
        <p:txBody>
          <a:bodyPr wrap="square" rtlCol="0">
            <a:spAutoFit/>
          </a:bodyPr>
          <a:lstStyle/>
          <a:p>
            <a:r>
              <a:rPr lang="es-ES_tradnl" sz="1200">
                <a:solidFill>
                  <a:schemeClr val="bg1"/>
                </a:solidFill>
                <a:latin typeface="Repsol" panose="02000506030000020004" pitchFamily="2" charset="77"/>
              </a:rPr>
              <a:t>Esta programación está sujeta a cambios. La inscripción estará disponible con dos semanas de antelación en el calendario de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  Las grabaciones de los eventos pasados están disponibles en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4" name="Título 3">
            <a:extLst>
              <a:ext uri="{FF2B5EF4-FFF2-40B4-BE49-F238E27FC236}">
                <a16:creationId xmlns:a16="http://schemas.microsoft.com/office/drawing/2014/main" id="{F5955254-9C19-4211-2A03-C49763122C07}"/>
              </a:ext>
            </a:extLst>
          </p:cNvPr>
          <p:cNvSpPr txBox="1">
            <a:spLocks/>
          </p:cNvSpPr>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Open </a:t>
            </a:r>
            <a:r>
              <a:rPr lang="es-ES_tradnl" sz="3200" b="1" err="1">
                <a:solidFill>
                  <a:schemeClr val="bg1"/>
                </a:solidFill>
                <a:latin typeface="Repsol"/>
              </a:rPr>
              <a:t>Room</a:t>
            </a:r>
            <a:r>
              <a:rPr lang="es-ES_tradnl" sz="3200" b="1">
                <a:solidFill>
                  <a:schemeClr val="bg1"/>
                </a:solidFill>
                <a:latin typeface="Repsol"/>
              </a:rPr>
              <a:t> 2025</a:t>
            </a:r>
            <a:endParaRPr lang="es-ES" sz="3200" i="1">
              <a:solidFill>
                <a:schemeClr val="tx1">
                  <a:lumMod val="50000"/>
                  <a:lumOff val="50000"/>
                </a:schemeClr>
              </a:solidFill>
              <a:latin typeface="+mn-lt"/>
            </a:endParaRPr>
          </a:p>
        </p:txBody>
      </p:sp>
      <p:grpSp>
        <p:nvGrpSpPr>
          <p:cNvPr id="28" name="Group 27">
            <a:extLst>
              <a:ext uri="{FF2B5EF4-FFF2-40B4-BE49-F238E27FC236}">
                <a16:creationId xmlns:a16="http://schemas.microsoft.com/office/drawing/2014/main" id="{70650497-2D2F-A5F9-E89D-D6BC16870E14}"/>
              </a:ext>
            </a:extLst>
          </p:cNvPr>
          <p:cNvGrpSpPr/>
          <p:nvPr/>
        </p:nvGrpSpPr>
        <p:grpSpPr>
          <a:xfrm>
            <a:off x="4762" y="5915695"/>
            <a:ext cx="9297365" cy="936966"/>
            <a:chOff x="4762" y="5915695"/>
            <a:chExt cx="9297365" cy="936966"/>
          </a:xfrm>
        </p:grpSpPr>
        <p:sp>
          <p:nvSpPr>
            <p:cNvPr id="21" name="Rectangle 20">
              <a:extLst>
                <a:ext uri="{FF2B5EF4-FFF2-40B4-BE49-F238E27FC236}">
                  <a16:creationId xmlns:a16="http://schemas.microsoft.com/office/drawing/2014/main" id="{C4469060-2098-C127-BB4C-D5D8B6111DAF}"/>
                </a:ext>
              </a:extLst>
            </p:cNvPr>
            <p:cNvSpPr/>
            <p:nvPr/>
          </p:nvSpPr>
          <p:spPr>
            <a:xfrm>
              <a:off x="4762" y="6172200"/>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413F8AB-CA5C-A883-051D-D750F4D41C21}"/>
                </a:ext>
              </a:extLst>
            </p:cNvPr>
            <p:cNvGrpSpPr/>
            <p:nvPr/>
          </p:nvGrpSpPr>
          <p:grpSpPr>
            <a:xfrm>
              <a:off x="168133" y="5915695"/>
              <a:ext cx="9133994" cy="936966"/>
              <a:chOff x="168133" y="5915695"/>
              <a:chExt cx="9133994" cy="936966"/>
            </a:xfrm>
          </p:grpSpPr>
          <p:pic>
            <p:nvPicPr>
              <p:cNvPr id="23" name="Picture 22" descr="A close-up of a logo&#10;&#10;Descripción generada automáticamente">
                <a:extLst>
                  <a:ext uri="{FF2B5EF4-FFF2-40B4-BE49-F238E27FC236}">
                    <a16:creationId xmlns:a16="http://schemas.microsoft.com/office/drawing/2014/main" id="{F6DF1832-4206-855A-1B23-17F4D876249D}"/>
                  </a:ext>
                </a:extLst>
              </p:cNvPr>
              <p:cNvPicPr>
                <a:picLocks noChangeAspect="1"/>
              </p:cNvPicPr>
              <p:nvPr/>
            </p:nvPicPr>
            <p:blipFill>
              <a:blip r:embed="rId5"/>
              <a:stretch>
                <a:fillRect/>
              </a:stretch>
            </p:blipFill>
            <p:spPr>
              <a:xfrm>
                <a:off x="4626292" y="6487478"/>
                <a:ext cx="278130" cy="161925"/>
              </a:xfrm>
              <a:prstGeom prst="rect">
                <a:avLst/>
              </a:prstGeom>
            </p:spPr>
          </p:pic>
          <p:pic>
            <p:nvPicPr>
              <p:cNvPr id="24" name="Imagen 21" descr="A person speaking to a speaker&#10;&#10;Descripción generada automáticamente">
                <a:extLst>
                  <a:ext uri="{FF2B5EF4-FFF2-40B4-BE49-F238E27FC236}">
                    <a16:creationId xmlns:a16="http://schemas.microsoft.com/office/drawing/2014/main" id="{EE2B0E73-B6D9-EE1B-741A-CB022CCFC24A}"/>
                  </a:ext>
                </a:extLst>
              </p:cNvPr>
              <p:cNvPicPr>
                <a:picLocks noChangeAspect="1"/>
              </p:cNvPicPr>
              <p:nvPr/>
            </p:nvPicPr>
            <p:blipFill rotWithShape="1">
              <a:blip r:embed="rId6">
                <a:extLst>
                  <a:ext uri="{28A0092B-C50C-407E-A947-70E740481C1C}">
                    <a14:useLocalDpi xmlns:a14="http://schemas.microsoft.com/office/drawing/2010/main" val="0"/>
                  </a:ext>
                </a:extLst>
              </a:blip>
              <a:srcRect l="34922" t="90520" r="27458" b="-184"/>
              <a:stretch/>
            </p:blipFill>
            <p:spPr>
              <a:xfrm>
                <a:off x="4906067" y="6195441"/>
                <a:ext cx="4396060" cy="653178"/>
              </a:xfrm>
              <a:prstGeom prst="rect">
                <a:avLst/>
              </a:prstGeom>
            </p:spPr>
          </p:pic>
          <p:pic>
            <p:nvPicPr>
              <p:cNvPr id="25" name="Picture 24" descr="A green and blue letter e&#10;&#10;Descripción generada automáticamente">
                <a:extLst>
                  <a:ext uri="{FF2B5EF4-FFF2-40B4-BE49-F238E27FC236}">
                    <a16:creationId xmlns:a16="http://schemas.microsoft.com/office/drawing/2014/main" id="{4AA6622D-E550-3A70-A0DD-08B074F77A06}"/>
                  </a:ext>
                </a:extLst>
              </p:cNvPr>
              <p:cNvPicPr>
                <a:picLocks noChangeAspect="1"/>
              </p:cNvPicPr>
              <p:nvPr/>
            </p:nvPicPr>
            <p:blipFill>
              <a:blip r:embed="rId7"/>
              <a:stretch>
                <a:fillRect/>
              </a:stretch>
            </p:blipFill>
            <p:spPr>
              <a:xfrm>
                <a:off x="2336482" y="6414135"/>
                <a:ext cx="293370" cy="238125"/>
              </a:xfrm>
              <a:prstGeom prst="rect">
                <a:avLst/>
              </a:prstGeom>
            </p:spPr>
          </p:pic>
          <p:pic>
            <p:nvPicPr>
              <p:cNvPr id="26" name="Imagen 21">
                <a:extLst>
                  <a:ext uri="{FF2B5EF4-FFF2-40B4-BE49-F238E27FC236}">
                    <a16:creationId xmlns:a16="http://schemas.microsoft.com/office/drawing/2014/main" id="{31D5C1CE-1932-16BA-707A-386796FA5BD2}"/>
                  </a:ext>
                </a:extLst>
              </p:cNvPr>
              <p:cNvPicPr>
                <a:picLocks noChangeAspect="1"/>
              </p:cNvPicPr>
              <p:nvPr/>
            </p:nvPicPr>
            <p:blipFill rotWithShape="1">
              <a:blip r:embed="rId6">
                <a:extLst>
                  <a:ext uri="{28A0092B-C50C-407E-A947-70E740481C1C}">
                    <a14:useLocalDpi xmlns:a14="http://schemas.microsoft.com/office/drawing/2010/main" val="0"/>
                  </a:ext>
                </a:extLst>
              </a:blip>
              <a:srcRect l="916" t="85983" r="80868" b="-104"/>
              <a:stretch/>
            </p:blipFill>
            <p:spPr>
              <a:xfrm>
                <a:off x="168133" y="5918378"/>
                <a:ext cx="2160369" cy="930254"/>
              </a:xfrm>
              <a:prstGeom prst="rect">
                <a:avLst/>
              </a:prstGeom>
            </p:spPr>
          </p:pic>
          <p:pic>
            <p:nvPicPr>
              <p:cNvPr id="27" name="Imagen 21" descr="A group of logos with text&#10;&#10;Descripción generada automáticamente">
                <a:extLst>
                  <a:ext uri="{FF2B5EF4-FFF2-40B4-BE49-F238E27FC236}">
                    <a16:creationId xmlns:a16="http://schemas.microsoft.com/office/drawing/2014/main" id="{80803DB0-1D3E-F861-F024-DD91FBB3D459}"/>
                  </a:ext>
                </a:extLst>
              </p:cNvPr>
              <p:cNvPicPr>
                <a:picLocks noChangeAspect="1"/>
              </p:cNvPicPr>
              <p:nvPr/>
            </p:nvPicPr>
            <p:blipFill rotWithShape="1">
              <a:blip r:embed="rId6">
                <a:extLst>
                  <a:ext uri="{28A0092B-C50C-407E-A947-70E740481C1C}">
                    <a14:useLocalDpi xmlns:a14="http://schemas.microsoft.com/office/drawing/2010/main" val="0"/>
                  </a:ext>
                </a:extLst>
              </a:blip>
              <a:srcRect l="18554" t="85922" r="64591" b="-145"/>
              <a:stretch/>
            </p:blipFill>
            <p:spPr>
              <a:xfrm>
                <a:off x="2602791" y="5915695"/>
                <a:ext cx="1998901" cy="936966"/>
              </a:xfrm>
              <a:prstGeom prst="rect">
                <a:avLst/>
              </a:prstGeom>
            </p:spPr>
          </p:pic>
        </p:grpSp>
      </p:grpSp>
      <p:sp>
        <p:nvSpPr>
          <p:cNvPr id="9" name="Forma libre: forma 18">
            <a:extLst>
              <a:ext uri="{FF2B5EF4-FFF2-40B4-BE49-F238E27FC236}">
                <a16:creationId xmlns:a16="http://schemas.microsoft.com/office/drawing/2014/main" id="{F355F35A-5447-BB85-7E4E-BB1A50998E87}"/>
              </a:ext>
            </a:extLst>
          </p:cNvPr>
          <p:cNvSpPr/>
          <p:nvPr/>
        </p:nvSpPr>
        <p:spPr>
          <a:xfrm>
            <a:off x="1174752" y="1914962"/>
            <a:ext cx="10752068" cy="4209517"/>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endParaRPr lang="es-ES" sz="1200" b="1" i="1">
              <a:solidFill>
                <a:srgbClr val="FF6200"/>
              </a:solidFill>
              <a:latin typeface="Repsol"/>
            </a:endParaRPr>
          </a:p>
          <a:p>
            <a:endParaRPr lang="es-ES_tradnl" sz="1200" b="1" i="1">
              <a:solidFill>
                <a:srgbClr val="FF6200"/>
              </a:solidFill>
              <a:latin typeface="Repsol"/>
            </a:endParaRPr>
          </a:p>
          <a:p>
            <a:r>
              <a:rPr lang="es-ES_tradnl" sz="1200" b="1" i="1" kern="1200">
                <a:solidFill>
                  <a:srgbClr val="FF6200"/>
                </a:solidFill>
                <a:latin typeface="Repsol"/>
              </a:rPr>
              <a:t>“El papel del biometano en el desarrollo rural”. Evento. </a:t>
            </a:r>
            <a:endParaRPr lang="en-US" sz="1200" b="1" i="1" kern="1200">
              <a:solidFill>
                <a:srgbClr val="FF6200"/>
              </a:solidFill>
              <a:latin typeface="Repsol" panose="02000506030000020004" pitchFamily="2" charset="77"/>
            </a:endParaRPr>
          </a:p>
          <a:p>
            <a:pPr rtl="0"/>
            <a:r>
              <a:rPr lang="es-ES" sz="1200">
                <a:latin typeface="Calibri" panose="020F0502020204030204" pitchFamily="34" charset="0"/>
                <a:cs typeface="Calibri" panose="020F0502020204030204" pitchFamily="34" charset="0"/>
              </a:rPr>
              <a:t>En este evento presencial se analizará cómo el biometano ayuda al desarrollo y a la transformación de la España rural, contribuyendo a la agenda de recuperación económica y también a la lucha contra el reto demográfico. En este contexto, contar con marco regulatorio estable y la creación de nuevos flujos de ingresos, como las garantías de origen pueden ser cruciales para asegurar la viabilidad del despliegue de los proyectos de biometano.</a:t>
            </a:r>
          </a:p>
          <a:p>
            <a:pPr lvl="0"/>
            <a:endParaRPr lang="es-ES" sz="1200">
              <a:solidFill>
                <a:prstClr val="black">
                  <a:hueOff val="0"/>
                  <a:satOff val="0"/>
                  <a:lumOff val="0"/>
                  <a:alphaOff val="0"/>
                </a:prstClr>
              </a:solidFill>
              <a:latin typeface="Repsol" panose="02000506030000020004" pitchFamily="2" charset="77"/>
            </a:endParaRPr>
          </a:p>
          <a:p>
            <a:pPr lvl="0"/>
            <a:r>
              <a:rPr lang="es-ES" sz="1200" b="1" i="1">
                <a:solidFill>
                  <a:srgbClr val="FF6200"/>
                </a:solidFill>
                <a:latin typeface="Repsol"/>
              </a:rPr>
              <a:t>“Combustibles Renovables”. </a:t>
            </a:r>
            <a:r>
              <a:rPr lang="es-ES" sz="1200" b="1" i="1" err="1">
                <a:solidFill>
                  <a:srgbClr val="FF6200"/>
                </a:solidFill>
                <a:latin typeface="Repsol"/>
              </a:rPr>
              <a:t>Webinar</a:t>
            </a:r>
            <a:r>
              <a:rPr lang="es-ES" sz="1200" b="1" i="1">
                <a:solidFill>
                  <a:srgbClr val="FF6200"/>
                </a:solidFill>
                <a:latin typeface="Repsol"/>
              </a:rPr>
              <a:t>. </a:t>
            </a:r>
          </a:p>
          <a:p>
            <a:r>
              <a:rPr kumimoji="0" lang="es-ES" sz="1200" b="0" i="0" u="none" strike="noStrike" kern="1200" cap="none" spc="0" normalizeH="0" baseline="0" noProof="0">
                <a:ln>
                  <a:noFill/>
                </a:ln>
                <a:solidFill>
                  <a:prstClr val="black">
                    <a:hueOff val="0"/>
                    <a:satOff val="0"/>
                    <a:lumOff val="0"/>
                    <a:alphaOff val="0"/>
                  </a:prstClr>
                </a:solidFill>
                <a:effectLst/>
                <a:uLnTx/>
                <a:uFillTx/>
                <a:latin typeface="Repsol" panose="02000506030000020004" pitchFamily="2" charset="77"/>
                <a:ea typeface="+mn-ea"/>
                <a:cs typeface="+mn-cs"/>
              </a:rPr>
              <a:t>A través de este </a:t>
            </a:r>
            <a:r>
              <a:rPr kumimoji="0" lang="es-ES" sz="1200" b="0" i="0" u="none" strike="noStrike" kern="1200" cap="none" spc="0" normalizeH="0" baseline="0" noProof="0" err="1">
                <a:ln>
                  <a:noFill/>
                </a:ln>
                <a:solidFill>
                  <a:prstClr val="black">
                    <a:hueOff val="0"/>
                    <a:satOff val="0"/>
                    <a:lumOff val="0"/>
                    <a:alphaOff val="0"/>
                  </a:prstClr>
                </a:solidFill>
                <a:effectLst/>
                <a:uLnTx/>
                <a:uFillTx/>
                <a:latin typeface="Repsol" panose="02000506030000020004" pitchFamily="2" charset="77"/>
                <a:ea typeface="+mn-ea"/>
                <a:cs typeface="+mn-cs"/>
              </a:rPr>
              <a:t>webinar</a:t>
            </a:r>
            <a:r>
              <a:rPr kumimoji="0" lang="es-ES" sz="1200" b="0" i="0" u="none" strike="noStrike" kern="1200" cap="none" spc="0" normalizeH="0" baseline="0" noProof="0">
                <a:ln>
                  <a:noFill/>
                </a:ln>
                <a:solidFill>
                  <a:prstClr val="black">
                    <a:hueOff val="0"/>
                    <a:satOff val="0"/>
                    <a:lumOff val="0"/>
                    <a:alphaOff val="0"/>
                  </a:prstClr>
                </a:solidFill>
                <a:effectLst/>
                <a:uLnTx/>
                <a:uFillTx/>
                <a:latin typeface="Repsol" panose="02000506030000020004" pitchFamily="2" charset="77"/>
                <a:ea typeface="+mn-ea"/>
                <a:cs typeface="+mn-cs"/>
              </a:rPr>
              <a:t>, se abordarán el origen y la producción de los biocombustibles avanzados y combustibles sintéticos, así como la relevancia de su uso en la movilidad terrestre, aérea y marítima.</a:t>
            </a:r>
          </a:p>
          <a:p>
            <a:pPr lvl="0"/>
            <a:endParaRPr lang="es-ES" sz="1200" b="1" i="1">
              <a:solidFill>
                <a:srgbClr val="FF6200"/>
              </a:solidFill>
              <a:latin typeface="Repsol"/>
            </a:endParaRPr>
          </a:p>
          <a:p>
            <a:endParaRPr lang="es-ES" sz="1200" b="1" i="1">
              <a:solidFill>
                <a:srgbClr val="FF6200"/>
              </a:solidFill>
              <a:latin typeface="Repsol"/>
            </a:endParaRPr>
          </a:p>
          <a:p>
            <a:pPr lvl="0"/>
            <a:endParaRPr lang="es-ES" sz="1200" b="1" i="1">
              <a:solidFill>
                <a:srgbClr val="FF6200"/>
              </a:solidFill>
              <a:latin typeface="Repsol"/>
            </a:endParaRPr>
          </a:p>
          <a:p>
            <a:endParaRPr lang="es-ES" sz="1200">
              <a:solidFill>
                <a:srgbClr val="000000"/>
              </a:solidFill>
              <a:latin typeface="Repsol"/>
            </a:endParaRPr>
          </a:p>
          <a:p>
            <a:pPr lvl="0"/>
            <a:endParaRPr lang="en-US" sz="1200" b="1" kern="1200">
              <a:solidFill>
                <a:srgbClr val="FF6200"/>
              </a:solidFill>
              <a:latin typeface="Repsol" panose="02000506030000020004" pitchFamily="2" charset="77"/>
            </a:endParaRPr>
          </a:p>
          <a:p>
            <a:endParaRPr lang="en-US" sz="1200" b="1" i="0" kern="1200">
              <a:solidFill>
                <a:srgbClr val="FF6200"/>
              </a:solidFill>
              <a:latin typeface="Repsol" panose="02000506030000020004" pitchFamily="2" charset="77"/>
            </a:endParaRPr>
          </a:p>
          <a:p>
            <a:pPr lvl="0"/>
            <a:endParaRPr lang="es-ES" sz="1200" b="0" i="0" kern="1200">
              <a:solidFill>
                <a:srgbClr val="FF6200"/>
              </a:solidFill>
              <a:latin typeface="Repsol" panose="02000506030000020004" pitchFamily="2" charset="77"/>
            </a:endParaRPr>
          </a:p>
        </p:txBody>
      </p:sp>
      <p:cxnSp>
        <p:nvCxnSpPr>
          <p:cNvPr id="19" name="Conector recto 7">
            <a:extLst>
              <a:ext uri="{FF2B5EF4-FFF2-40B4-BE49-F238E27FC236}">
                <a16:creationId xmlns:a16="http://schemas.microsoft.com/office/drawing/2014/main" id="{AC554728-A62A-91F2-C736-AD25C861281F}"/>
              </a:ext>
            </a:extLst>
          </p:cNvPr>
          <p:cNvCxnSpPr>
            <a:cxnSpLocks/>
          </p:cNvCxnSpPr>
          <p:nvPr/>
        </p:nvCxnSpPr>
        <p:spPr>
          <a:xfrm>
            <a:off x="1036774" y="2085772"/>
            <a:ext cx="0" cy="4297733"/>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sp>
        <p:nvSpPr>
          <p:cNvPr id="4" name="CuadroTexto 3">
            <a:extLst>
              <a:ext uri="{FF2B5EF4-FFF2-40B4-BE49-F238E27FC236}">
                <a16:creationId xmlns:a16="http://schemas.microsoft.com/office/drawing/2014/main" id="{AD9ED142-00E3-8FFF-BC02-0EE3C48D5B22}"/>
              </a:ext>
            </a:extLst>
          </p:cNvPr>
          <p:cNvSpPr txBox="1"/>
          <p:nvPr/>
        </p:nvSpPr>
        <p:spPr>
          <a:xfrm>
            <a:off x="11283357" y="6090204"/>
            <a:ext cx="407484" cy="276999"/>
          </a:xfrm>
          <a:prstGeom prst="rect">
            <a:avLst/>
          </a:prstGeom>
          <a:noFill/>
        </p:spPr>
        <p:txBody>
          <a:bodyPr wrap="none" rtlCol="0">
            <a:spAutoFit/>
          </a:bodyPr>
          <a:lstStyle/>
          <a:p>
            <a:r>
              <a:rPr lang="es-ES_tradnl" sz="1200" b="1">
                <a:solidFill>
                  <a:srgbClr val="FF6200"/>
                </a:solidFill>
                <a:latin typeface="Repsol" panose="02000506030000020004" pitchFamily="2" charset="77"/>
              </a:rPr>
              <a:t>2/2</a:t>
            </a:r>
            <a:endParaRPr lang="es-ES" sz="1200" b="1">
              <a:solidFill>
                <a:srgbClr val="FF6200"/>
              </a:solidFill>
              <a:latin typeface="Repsol" panose="02000506030000020004" pitchFamily="2" charset="77"/>
            </a:endParaRPr>
          </a:p>
        </p:txBody>
      </p:sp>
      <p:pic>
        <p:nvPicPr>
          <p:cNvPr id="3" name="Picture 2">
            <a:extLst>
              <a:ext uri="{FF2B5EF4-FFF2-40B4-BE49-F238E27FC236}">
                <a16:creationId xmlns:a16="http://schemas.microsoft.com/office/drawing/2014/main" id="{F4A0408D-9C23-443B-83E2-C807461AE6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7368" y="6483223"/>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Logotipo, nombre de la empresa&#10;&#10;Descripción generada automáticamente">
            <a:extLst>
              <a:ext uri="{FF2B5EF4-FFF2-40B4-BE49-F238E27FC236}">
                <a16:creationId xmlns:a16="http://schemas.microsoft.com/office/drawing/2014/main" id="{4F609F07-D710-C777-4E78-B4244533C7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46045" y="6414135"/>
            <a:ext cx="431054" cy="241390"/>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7D6BD1EA-B051-E723-1B23-3EB718782F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01692" y="6408714"/>
            <a:ext cx="351132" cy="330477"/>
          </a:xfrm>
          <a:prstGeom prst="rect">
            <a:avLst/>
          </a:prstGeom>
        </p:spPr>
      </p:pic>
      <p:pic>
        <p:nvPicPr>
          <p:cNvPr id="8" name="Picture 2" descr="AEE renueva su imagen corporativa y estrena logo - Asociación Empresarial  Eólica">
            <a:extLst>
              <a:ext uri="{FF2B5EF4-FFF2-40B4-BE49-F238E27FC236}">
                <a16:creationId xmlns:a16="http://schemas.microsoft.com/office/drawing/2014/main" id="{40CB7422-8D3D-03F8-1C2D-8A75776B95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7989"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749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6B00B366-00A0-5C5E-43D4-67A29245D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pic>
        <p:nvPicPr>
          <p:cNvPr id="32" name="Imagen 31">
            <a:extLst>
              <a:ext uri="{FF2B5EF4-FFF2-40B4-BE49-F238E27FC236}">
                <a16:creationId xmlns:a16="http://schemas.microsoft.com/office/drawing/2014/main" id="{C6CB2940-CDC7-0CF2-9D97-FBB3D0A6B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9" name="Forma libre: forma 18">
            <a:extLst>
              <a:ext uri="{FF2B5EF4-FFF2-40B4-BE49-F238E27FC236}">
                <a16:creationId xmlns:a16="http://schemas.microsoft.com/office/drawing/2014/main" id="{B75D2369-A2BA-951C-4BA5-0AD32F99A9FF}"/>
              </a:ext>
            </a:extLst>
          </p:cNvPr>
          <p:cNvSpPr/>
          <p:nvPr/>
        </p:nvSpPr>
        <p:spPr>
          <a:xfrm>
            <a:off x="1210626" y="2240040"/>
            <a:ext cx="10752073" cy="3534802"/>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r>
              <a:rPr lang="en-US" sz="1200" b="1" i="1" kern="1200">
                <a:solidFill>
                  <a:srgbClr val="FF6200"/>
                </a:solidFill>
                <a:latin typeface="Repsol" panose="02000506030000020004" pitchFamily="2" charset="77"/>
              </a:rPr>
              <a:t>“</a:t>
            </a:r>
            <a:r>
              <a:rPr lang="en-US" sz="1200" b="1" i="1" kern="1200" err="1">
                <a:solidFill>
                  <a:srgbClr val="FF6200"/>
                </a:solidFill>
                <a:latin typeface="Repsol" panose="02000506030000020004" pitchFamily="2" charset="77"/>
              </a:rPr>
              <a:t>Transición</a:t>
            </a:r>
            <a:r>
              <a:rPr lang="en-US" sz="1200" b="1" i="1" kern="1200">
                <a:solidFill>
                  <a:srgbClr val="FF6200"/>
                </a:solidFill>
                <a:latin typeface="Repsol" panose="02000506030000020004" pitchFamily="2" charset="77"/>
              </a:rPr>
              <a:t> </a:t>
            </a:r>
            <a:r>
              <a:rPr lang="en-US" sz="1200" b="1" i="1" kern="1200" err="1">
                <a:solidFill>
                  <a:srgbClr val="FF6200"/>
                </a:solidFill>
                <a:latin typeface="Repsol" panose="02000506030000020004" pitchFamily="2" charset="77"/>
              </a:rPr>
              <a:t>energética</a:t>
            </a:r>
            <a:r>
              <a:rPr lang="en-US" sz="1200" b="1" i="1" kern="1200">
                <a:solidFill>
                  <a:srgbClr val="FF6200"/>
                </a:solidFill>
                <a:latin typeface="Repsol" panose="02000506030000020004" pitchFamily="2" charset="77"/>
              </a:rPr>
              <a:t>”. </a:t>
            </a:r>
            <a:r>
              <a:rPr lang="en-US" sz="1200" b="1" i="1" kern="1200" err="1">
                <a:solidFill>
                  <a:srgbClr val="FF6200"/>
                </a:solidFill>
                <a:latin typeface="Repsol" panose="02000506030000020004" pitchFamily="2" charset="77"/>
              </a:rPr>
              <a:t>Curso</a:t>
            </a:r>
            <a:r>
              <a:rPr lang="en-US" sz="1200" b="1" i="1">
                <a:solidFill>
                  <a:srgbClr val="FF6200"/>
                </a:solidFill>
                <a:latin typeface="Repsol" panose="02000506030000020004" pitchFamily="2" charset="77"/>
              </a:rPr>
              <a:t> on-line. </a:t>
            </a:r>
          </a:p>
          <a:p>
            <a:r>
              <a:rPr lang="es-ES" sz="1200" b="0" i="0">
                <a:solidFill>
                  <a:schemeClr val="tx1"/>
                </a:solidFill>
                <a:latin typeface="Repsol" panose="02000506030000020004" pitchFamily="2" charset="77"/>
              </a:rPr>
              <a:t>Formación integral de la mano de grandes expertos que repasa todas las palancas relevantes para conseguir en España una transición energética ágil, coste eficiente, basada en la innovación y la digitalización y que apueste por el desarrollo tecnológico e industrial.</a:t>
            </a:r>
            <a:endParaRPr lang="en-US" sz="1200" b="0" i="0">
              <a:solidFill>
                <a:schemeClr val="tx1"/>
              </a:solidFill>
              <a:latin typeface="Repsol" panose="02000506030000020004" pitchFamily="2" charset="77"/>
            </a:endParaRPr>
          </a:p>
          <a:p>
            <a:endParaRPr lang="es-ES" sz="1200">
              <a:latin typeface="Repsol" panose="02000506030000020004" pitchFamily="2" charset="77"/>
            </a:endParaRPr>
          </a:p>
          <a:p>
            <a:pPr lvl="0"/>
            <a:r>
              <a:rPr lang="en-US" sz="1200" b="1" i="1" kern="1200">
                <a:solidFill>
                  <a:srgbClr val="FF6200"/>
                </a:solidFill>
                <a:latin typeface="Repsol" panose="02000506030000020004" pitchFamily="2" charset="77"/>
              </a:rPr>
              <a:t>“</a:t>
            </a:r>
            <a:r>
              <a:rPr lang="en-US" sz="1200" b="1" i="1" kern="1200" err="1">
                <a:solidFill>
                  <a:srgbClr val="FF6200"/>
                </a:solidFill>
                <a:latin typeface="Repsol" panose="02000506030000020004" pitchFamily="2" charset="77"/>
              </a:rPr>
              <a:t>Almacenamiento</a:t>
            </a:r>
            <a:r>
              <a:rPr lang="en-US" sz="1200" b="1" i="1" kern="1200">
                <a:solidFill>
                  <a:srgbClr val="FF6200"/>
                </a:solidFill>
                <a:latin typeface="Repsol" panose="02000506030000020004" pitchFamily="2" charset="77"/>
              </a:rPr>
              <a:t> </a:t>
            </a:r>
            <a:r>
              <a:rPr lang="en-US" sz="1200" b="1" i="1" kern="1200" err="1">
                <a:solidFill>
                  <a:srgbClr val="FF6200"/>
                </a:solidFill>
                <a:latin typeface="Repsol" panose="02000506030000020004" pitchFamily="2" charset="77"/>
              </a:rPr>
              <a:t>energético</a:t>
            </a:r>
            <a:r>
              <a:rPr lang="en-US" sz="1200" b="1" i="1" kern="1200">
                <a:solidFill>
                  <a:srgbClr val="FF6200"/>
                </a:solidFill>
                <a:latin typeface="Repsol" panose="02000506030000020004" pitchFamily="2" charset="77"/>
              </a:rPr>
              <a:t> y redes </a:t>
            </a:r>
            <a:r>
              <a:rPr lang="en-US" sz="1200" b="1" i="1" kern="1200" err="1">
                <a:solidFill>
                  <a:srgbClr val="FF6200"/>
                </a:solidFill>
                <a:latin typeface="Repsol" panose="02000506030000020004" pitchFamily="2" charset="77"/>
              </a:rPr>
              <a:t>eléctricas</a:t>
            </a:r>
            <a:r>
              <a:rPr lang="en-US" sz="1200" b="1" i="1" kern="1200">
                <a:solidFill>
                  <a:srgbClr val="FF6200"/>
                </a:solidFill>
                <a:latin typeface="Repsol" panose="02000506030000020004" pitchFamily="2" charset="77"/>
              </a:rPr>
              <a:t>”. </a:t>
            </a:r>
            <a:r>
              <a:rPr lang="en-US" sz="1200" b="1" i="1" kern="1200" err="1">
                <a:solidFill>
                  <a:srgbClr val="FF6200"/>
                </a:solidFill>
                <a:latin typeface="Repsol" panose="02000506030000020004" pitchFamily="2" charset="77"/>
              </a:rPr>
              <a:t>Curso</a:t>
            </a:r>
            <a:r>
              <a:rPr lang="en-US" sz="1200" b="1" i="1" kern="1200">
                <a:solidFill>
                  <a:srgbClr val="FF6200"/>
                </a:solidFill>
                <a:latin typeface="Repsol" panose="02000506030000020004" pitchFamily="2" charset="77"/>
              </a:rPr>
              <a:t> on-line de 3 días</a:t>
            </a:r>
            <a:r>
              <a:rPr lang="en-US" sz="1200" b="1" kern="1200">
                <a:solidFill>
                  <a:srgbClr val="FF6200"/>
                </a:solidFill>
                <a:latin typeface="Repsol" panose="02000506030000020004" pitchFamily="2" charset="77"/>
              </a:rPr>
              <a:t>. </a:t>
            </a:r>
          </a:p>
          <a:p>
            <a:pPr lvl="0"/>
            <a:r>
              <a:rPr lang="en-US" sz="1200" err="1">
                <a:solidFill>
                  <a:schemeClr val="tx1"/>
                </a:solidFill>
                <a:latin typeface="Repsol" panose="02000506030000020004" pitchFamily="2" charset="77"/>
              </a:rPr>
              <a:t>Análisis</a:t>
            </a:r>
            <a:r>
              <a:rPr lang="en-US" sz="1200">
                <a:solidFill>
                  <a:schemeClr val="tx1"/>
                </a:solidFill>
                <a:latin typeface="Repsol" panose="02000506030000020004" pitchFamily="2" charset="77"/>
              </a:rPr>
              <a:t> y </a:t>
            </a:r>
            <a:r>
              <a:rPr lang="en-US" sz="1200" err="1">
                <a:solidFill>
                  <a:schemeClr val="tx1"/>
                </a:solidFill>
                <a:latin typeface="Repsol" panose="02000506030000020004" pitchFamily="2" charset="77"/>
              </a:rPr>
              <a:t>reflexión</a:t>
            </a:r>
            <a:r>
              <a:rPr lang="en-US" sz="1200">
                <a:solidFill>
                  <a:schemeClr val="tx1"/>
                </a:solidFill>
                <a:latin typeface="Repsol" panose="02000506030000020004" pitchFamily="2" charset="77"/>
              </a:rPr>
              <a:t> </a:t>
            </a:r>
            <a:r>
              <a:rPr lang="en-US" sz="1200" err="1">
                <a:solidFill>
                  <a:schemeClr val="tx1"/>
                </a:solidFill>
                <a:latin typeface="Repsol" panose="02000506030000020004" pitchFamily="2" charset="77"/>
              </a:rPr>
              <a:t>sobre</a:t>
            </a:r>
            <a:r>
              <a:rPr lang="en-US" sz="1200">
                <a:solidFill>
                  <a:schemeClr val="tx1"/>
                </a:solidFill>
                <a:latin typeface="Repsol" panose="02000506030000020004" pitchFamily="2" charset="77"/>
              </a:rPr>
              <a:t> </a:t>
            </a:r>
            <a:r>
              <a:rPr lang="en-US" sz="1200" err="1">
                <a:solidFill>
                  <a:schemeClr val="tx1"/>
                </a:solidFill>
                <a:latin typeface="Repsol" panose="02000506030000020004" pitchFamily="2" charset="77"/>
              </a:rPr>
              <a:t>el</a:t>
            </a:r>
            <a:r>
              <a:rPr lang="en-US" sz="1200">
                <a:solidFill>
                  <a:schemeClr val="tx1"/>
                </a:solidFill>
                <a:latin typeface="Repsol" panose="02000506030000020004" pitchFamily="2" charset="77"/>
              </a:rPr>
              <a:t> </a:t>
            </a:r>
            <a:r>
              <a:rPr lang="en-US" sz="1200" err="1">
                <a:solidFill>
                  <a:schemeClr val="tx1"/>
                </a:solidFill>
                <a:latin typeface="Repsol" panose="02000506030000020004" pitchFamily="2" charset="77"/>
              </a:rPr>
              <a:t>papel</a:t>
            </a:r>
            <a:r>
              <a:rPr lang="en-US" sz="1200">
                <a:solidFill>
                  <a:schemeClr val="tx1"/>
                </a:solidFill>
                <a:latin typeface="Repsol" panose="02000506030000020004" pitchFamily="2" charset="77"/>
              </a:rPr>
              <a:t> del </a:t>
            </a:r>
            <a:r>
              <a:rPr lang="en-US" sz="1200" err="1">
                <a:solidFill>
                  <a:schemeClr val="tx1"/>
                </a:solidFill>
                <a:latin typeface="Repsol" panose="02000506030000020004" pitchFamily="2" charset="77"/>
              </a:rPr>
              <a:t>almacenamiento</a:t>
            </a:r>
            <a:r>
              <a:rPr lang="en-US" sz="1200">
                <a:solidFill>
                  <a:schemeClr val="tx1"/>
                </a:solidFill>
                <a:latin typeface="Repsol" panose="02000506030000020004" pitchFamily="2" charset="77"/>
              </a:rPr>
              <a:t> </a:t>
            </a:r>
            <a:r>
              <a:rPr lang="en-US" sz="1200" err="1">
                <a:solidFill>
                  <a:schemeClr val="tx1"/>
                </a:solidFill>
                <a:latin typeface="Repsol" panose="02000506030000020004" pitchFamily="2" charset="77"/>
              </a:rPr>
              <a:t>en</a:t>
            </a:r>
            <a:r>
              <a:rPr lang="en-US" sz="1200">
                <a:solidFill>
                  <a:schemeClr val="tx1"/>
                </a:solidFill>
                <a:latin typeface="Repsol" panose="02000506030000020004" pitchFamily="2" charset="77"/>
              </a:rPr>
              <a:t> la </a:t>
            </a:r>
            <a:r>
              <a:rPr lang="en-US" sz="1200" err="1">
                <a:solidFill>
                  <a:schemeClr val="tx1"/>
                </a:solidFill>
                <a:latin typeface="Repsol" panose="02000506030000020004" pitchFamily="2" charset="77"/>
              </a:rPr>
              <a:t>transición</a:t>
            </a:r>
            <a:r>
              <a:rPr lang="en-US" sz="1200">
                <a:solidFill>
                  <a:schemeClr val="tx1"/>
                </a:solidFill>
                <a:latin typeface="Repsol" panose="02000506030000020004" pitchFamily="2" charset="77"/>
              </a:rPr>
              <a:t> </a:t>
            </a:r>
            <a:r>
              <a:rPr lang="en-US" sz="1200" err="1">
                <a:solidFill>
                  <a:schemeClr val="tx1"/>
                </a:solidFill>
                <a:latin typeface="Repsol" panose="02000506030000020004" pitchFamily="2" charset="77"/>
              </a:rPr>
              <a:t>energética</a:t>
            </a:r>
            <a:r>
              <a:rPr lang="en-US" sz="1200">
                <a:solidFill>
                  <a:schemeClr val="tx1"/>
                </a:solidFill>
                <a:latin typeface="Repsol" panose="02000506030000020004" pitchFamily="2" charset="77"/>
              </a:rPr>
              <a:t> y las </a:t>
            </a:r>
            <a:r>
              <a:rPr lang="en-US" sz="1200" err="1">
                <a:solidFill>
                  <a:schemeClr val="tx1"/>
                </a:solidFill>
                <a:latin typeface="Repsol" panose="02000506030000020004" pitchFamily="2" charset="77"/>
              </a:rPr>
              <a:t>distintas</a:t>
            </a:r>
            <a:r>
              <a:rPr lang="en-US" sz="1200">
                <a:solidFill>
                  <a:schemeClr val="tx1"/>
                </a:solidFill>
                <a:latin typeface="Repsol" panose="02000506030000020004" pitchFamily="2" charset="77"/>
              </a:rPr>
              <a:t> </a:t>
            </a:r>
            <a:r>
              <a:rPr lang="en-US" sz="1200" err="1">
                <a:solidFill>
                  <a:schemeClr val="tx1"/>
                </a:solidFill>
                <a:latin typeface="Repsol" panose="02000506030000020004" pitchFamily="2" charset="77"/>
              </a:rPr>
              <a:t>aplicaciones</a:t>
            </a:r>
            <a:r>
              <a:rPr lang="en-US" sz="1200">
                <a:solidFill>
                  <a:schemeClr val="tx1"/>
                </a:solidFill>
                <a:latin typeface="Repsol" panose="02000506030000020004" pitchFamily="2" charset="77"/>
              </a:rPr>
              <a:t> </a:t>
            </a:r>
            <a:r>
              <a:rPr lang="en-US" sz="1200" err="1">
                <a:solidFill>
                  <a:schemeClr val="tx1"/>
                </a:solidFill>
                <a:latin typeface="Repsol" panose="02000506030000020004" pitchFamily="2" charset="77"/>
              </a:rPr>
              <a:t>en</a:t>
            </a:r>
            <a:r>
              <a:rPr lang="en-US" sz="1200">
                <a:solidFill>
                  <a:schemeClr val="tx1"/>
                </a:solidFill>
                <a:latin typeface="Repsol" panose="02000506030000020004" pitchFamily="2" charset="77"/>
              </a:rPr>
              <a:t> la red </a:t>
            </a:r>
            <a:r>
              <a:rPr lang="en-US" sz="1200" err="1">
                <a:solidFill>
                  <a:schemeClr val="tx1"/>
                </a:solidFill>
                <a:latin typeface="Repsol" panose="02000506030000020004" pitchFamily="2" charset="77"/>
              </a:rPr>
              <a:t>eléctrica</a:t>
            </a:r>
            <a:r>
              <a:rPr lang="en-US" sz="1200">
                <a:solidFill>
                  <a:schemeClr val="tx1"/>
                </a:solidFill>
                <a:latin typeface="Repsol" panose="02000506030000020004" pitchFamily="2" charset="77"/>
              </a:rPr>
              <a:t>. </a:t>
            </a:r>
          </a:p>
          <a:p>
            <a:pPr lvl="0"/>
            <a:endParaRPr lang="en-US" sz="1200" b="1" kern="1200">
              <a:solidFill>
                <a:srgbClr val="FF6200"/>
              </a:solidFill>
              <a:latin typeface="Repsol" panose="02000506030000020004" pitchFamily="2" charset="77"/>
            </a:endParaRPr>
          </a:p>
          <a:p>
            <a:pPr lvl="0"/>
            <a:endParaRPr lang="en-US" sz="1200" i="1">
              <a:solidFill>
                <a:srgbClr val="FF6200"/>
              </a:solidFill>
              <a:latin typeface="Repsol" panose="02000506030000020004" pitchFamily="2" charset="77"/>
            </a:endParaRPr>
          </a:p>
          <a:p>
            <a:pPr lvl="0"/>
            <a:endParaRPr lang="en-US" sz="1200" i="1">
              <a:solidFill>
                <a:srgbClr val="FF6200"/>
              </a:solidFill>
              <a:latin typeface="Repsol" panose="02000506030000020004" pitchFamily="2" charset="77"/>
            </a:endParaRPr>
          </a:p>
          <a:p>
            <a:pPr lvl="0"/>
            <a:endParaRPr lang="en-US" sz="1200" b="0" i="1">
              <a:solidFill>
                <a:schemeClr val="tx1"/>
              </a:solidFill>
              <a:latin typeface="Repsol" panose="02000506030000020004" pitchFamily="2" charset="77"/>
            </a:endParaRPr>
          </a:p>
        </p:txBody>
      </p:sp>
      <p:sp>
        <p:nvSpPr>
          <p:cNvPr id="4" name="Título 3">
            <a:extLst>
              <a:ext uri="{FF2B5EF4-FFF2-40B4-BE49-F238E27FC236}">
                <a16:creationId xmlns:a16="http://schemas.microsoft.com/office/drawing/2014/main" id="{3C76E263-D3CB-2580-3FB7-BA6B06D41723}"/>
              </a:ext>
            </a:extLst>
          </p:cNvPr>
          <p:cNvSpPr txBox="1">
            <a:spLocks/>
          </p:cNvSpPr>
          <p:nvPr/>
        </p:nvSpPr>
        <p:spPr>
          <a:xfrm rot="16200000">
            <a:off x="-1186706" y="3546539"/>
            <a:ext cx="3813340" cy="981326"/>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4300" b="1">
                <a:solidFill>
                  <a:srgbClr val="FF6200"/>
                </a:solidFill>
                <a:latin typeface="Repsol"/>
              </a:rPr>
              <a:t>JULIO</a:t>
            </a:r>
            <a:endParaRPr lang="es-ES" sz="900" i="1">
              <a:solidFill>
                <a:srgbClr val="FF6200"/>
              </a:solidFill>
              <a:latin typeface="+mn-lt"/>
            </a:endParaRPr>
          </a:p>
        </p:txBody>
      </p:sp>
      <p:sp>
        <p:nvSpPr>
          <p:cNvPr id="12" name="Título 3">
            <a:extLst>
              <a:ext uri="{FF2B5EF4-FFF2-40B4-BE49-F238E27FC236}">
                <a16:creationId xmlns:a16="http://schemas.microsoft.com/office/drawing/2014/main" id="{A8D2C82B-BB3F-EB93-3991-33FB63FAD1FD}"/>
              </a:ext>
            </a:extLst>
          </p:cNvPr>
          <p:cNvSpPr txBox="1">
            <a:spLocks/>
          </p:cNvSpPr>
          <p:nvPr/>
        </p:nvSpPr>
        <p:spPr>
          <a:xfrm>
            <a:off x="229302" y="265660"/>
            <a:ext cx="2713596" cy="646331"/>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Programación</a:t>
            </a:r>
            <a:endParaRPr lang="es-ES" sz="600" i="1">
              <a:solidFill>
                <a:schemeClr val="tx1">
                  <a:lumMod val="50000"/>
                  <a:lumOff val="50000"/>
                </a:schemeClr>
              </a:solidFill>
              <a:latin typeface="+mn-lt"/>
            </a:endParaRPr>
          </a:p>
        </p:txBody>
      </p:sp>
      <p:sp>
        <p:nvSpPr>
          <p:cNvPr id="13" name="CuadroTexto 12">
            <a:extLst>
              <a:ext uri="{FF2B5EF4-FFF2-40B4-BE49-F238E27FC236}">
                <a16:creationId xmlns:a16="http://schemas.microsoft.com/office/drawing/2014/main" id="{CD266459-74F1-8052-9C2E-A9B409CCCE3F}"/>
              </a:ext>
            </a:extLst>
          </p:cNvPr>
          <p:cNvSpPr txBox="1"/>
          <p:nvPr/>
        </p:nvSpPr>
        <p:spPr>
          <a:xfrm>
            <a:off x="229303" y="1209983"/>
            <a:ext cx="6909818" cy="646331"/>
          </a:xfrm>
          <a:prstGeom prst="rect">
            <a:avLst/>
          </a:prstGeom>
          <a:noFill/>
        </p:spPr>
        <p:txBody>
          <a:bodyPr wrap="square" rtlCol="0">
            <a:spAutoFit/>
          </a:bodyPr>
          <a:lstStyle/>
          <a:p>
            <a:r>
              <a:rPr lang="es-ES_tradnl" sz="1200">
                <a:solidFill>
                  <a:schemeClr val="bg1"/>
                </a:solidFill>
                <a:latin typeface="Repsol" panose="02000506030000020004" pitchFamily="2" charset="77"/>
              </a:rPr>
              <a:t>Esta programación está sujeta a cambios. La inscripción estará disponible con dos semanas de antelación en el calendario de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  Las grabaciones de los eventos pasados están disponibles en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4" name="Título 3">
            <a:extLst>
              <a:ext uri="{FF2B5EF4-FFF2-40B4-BE49-F238E27FC236}">
                <a16:creationId xmlns:a16="http://schemas.microsoft.com/office/drawing/2014/main" id="{E4F161C3-A6C8-3191-34B1-47DDB2959782}"/>
              </a:ext>
            </a:extLst>
          </p:cNvPr>
          <p:cNvSpPr txBox="1">
            <a:spLocks/>
          </p:cNvSpPr>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Open </a:t>
            </a:r>
            <a:r>
              <a:rPr lang="es-ES_tradnl" sz="3200" b="1" err="1">
                <a:solidFill>
                  <a:schemeClr val="bg1"/>
                </a:solidFill>
                <a:latin typeface="Repsol"/>
              </a:rPr>
              <a:t>Room</a:t>
            </a:r>
            <a:r>
              <a:rPr lang="es-ES_tradnl" sz="3200" b="1">
                <a:solidFill>
                  <a:schemeClr val="bg1"/>
                </a:solidFill>
                <a:latin typeface="Repsol"/>
              </a:rPr>
              <a:t> 2025</a:t>
            </a:r>
            <a:endParaRPr lang="es-ES" sz="3200" i="1">
              <a:solidFill>
                <a:schemeClr val="tx1">
                  <a:lumMod val="50000"/>
                  <a:lumOff val="50000"/>
                </a:schemeClr>
              </a:solidFill>
              <a:latin typeface="+mn-lt"/>
            </a:endParaRPr>
          </a:p>
        </p:txBody>
      </p:sp>
      <p:cxnSp>
        <p:nvCxnSpPr>
          <p:cNvPr id="19" name="Conector recto 7">
            <a:extLst>
              <a:ext uri="{FF2B5EF4-FFF2-40B4-BE49-F238E27FC236}">
                <a16:creationId xmlns:a16="http://schemas.microsoft.com/office/drawing/2014/main" id="{3685BD00-AACE-7EDB-9F48-6D8B596B5FEB}"/>
              </a:ext>
            </a:extLst>
          </p:cNvPr>
          <p:cNvCxnSpPr>
            <a:cxnSpLocks/>
          </p:cNvCxnSpPr>
          <p:nvPr/>
        </p:nvCxnSpPr>
        <p:spPr>
          <a:xfrm>
            <a:off x="1036774"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pic>
        <p:nvPicPr>
          <p:cNvPr id="2" name="Picture 2">
            <a:extLst>
              <a:ext uri="{FF2B5EF4-FFF2-40B4-BE49-F238E27FC236}">
                <a16:creationId xmlns:a16="http://schemas.microsoft.com/office/drawing/2014/main" id="{49E1972D-B2CF-576F-5CF9-CC649FB8A6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5943" y="6483223"/>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Logotipo, nombre de la empresa&#10;&#10;Descripción generada automáticamente">
            <a:extLst>
              <a:ext uri="{FF2B5EF4-FFF2-40B4-BE49-F238E27FC236}">
                <a16:creationId xmlns:a16="http://schemas.microsoft.com/office/drawing/2014/main" id="{57638D23-5B21-0751-981A-5ED41CD05D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9157" y="6443490"/>
            <a:ext cx="431054" cy="241390"/>
          </a:xfrm>
          <a:prstGeom prst="rect">
            <a:avLst/>
          </a:prstGeom>
        </p:spPr>
      </p:pic>
      <p:pic>
        <p:nvPicPr>
          <p:cNvPr id="5" name="Picture 2" descr="AEE renueva su imagen corporativa y estrena logo - Asociación Empresarial  Eólica">
            <a:extLst>
              <a:ext uri="{FF2B5EF4-FFF2-40B4-BE49-F238E27FC236}">
                <a16:creationId xmlns:a16="http://schemas.microsoft.com/office/drawing/2014/main" id="{8CB916F0-0CCA-0BA8-43F7-130A6D3717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7989"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434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7ED0D6D5-65DA-368B-4F88-D7D16C680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Imagen 31">
            <a:extLst>
              <a:ext uri="{FF2B5EF4-FFF2-40B4-BE49-F238E27FC236}">
                <a16:creationId xmlns:a16="http://schemas.microsoft.com/office/drawing/2014/main" id="{C6CB2940-CDC7-0CF2-9D97-FBB3D0A6B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6" name="Título 3">
            <a:extLst>
              <a:ext uri="{FF2B5EF4-FFF2-40B4-BE49-F238E27FC236}">
                <a16:creationId xmlns:a16="http://schemas.microsoft.com/office/drawing/2014/main" id="{72118676-B474-36B3-A38F-E963D488888D}"/>
              </a:ext>
            </a:extLst>
          </p:cNvPr>
          <p:cNvSpPr txBox="1">
            <a:spLocks/>
          </p:cNvSpPr>
          <p:nvPr/>
        </p:nvSpPr>
        <p:spPr>
          <a:xfrm rot="16200000">
            <a:off x="-1186706" y="3546539"/>
            <a:ext cx="3813340" cy="981326"/>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4300" b="1">
                <a:solidFill>
                  <a:srgbClr val="FF6200"/>
                </a:solidFill>
                <a:latin typeface="Repsol"/>
              </a:rPr>
              <a:t> SEPTIEMBRE</a:t>
            </a:r>
            <a:br>
              <a:rPr lang="es-ES_tradnl" sz="4800" b="1">
                <a:solidFill>
                  <a:srgbClr val="FF6200"/>
                </a:solidFill>
                <a:latin typeface="+mn-lt"/>
              </a:rPr>
            </a:br>
            <a:endParaRPr lang="es-ES" sz="900" i="1">
              <a:solidFill>
                <a:srgbClr val="FF6200"/>
              </a:solidFill>
              <a:latin typeface="+mn-lt"/>
            </a:endParaRPr>
          </a:p>
        </p:txBody>
      </p:sp>
      <p:sp>
        <p:nvSpPr>
          <p:cNvPr id="16" name="Título 3">
            <a:extLst>
              <a:ext uri="{FF2B5EF4-FFF2-40B4-BE49-F238E27FC236}">
                <a16:creationId xmlns:a16="http://schemas.microsoft.com/office/drawing/2014/main" id="{920B7C74-B8CD-F937-654D-426768C89CF8}"/>
              </a:ext>
            </a:extLst>
          </p:cNvPr>
          <p:cNvSpPr txBox="1">
            <a:spLocks/>
          </p:cNvSpPr>
          <p:nvPr/>
        </p:nvSpPr>
        <p:spPr>
          <a:xfrm>
            <a:off x="229302" y="265660"/>
            <a:ext cx="2713596" cy="646331"/>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Programación</a:t>
            </a:r>
            <a:endParaRPr lang="es-ES" sz="600" i="1">
              <a:solidFill>
                <a:schemeClr val="tx1">
                  <a:lumMod val="50000"/>
                  <a:lumOff val="50000"/>
                </a:schemeClr>
              </a:solidFill>
              <a:latin typeface="+mn-lt"/>
            </a:endParaRPr>
          </a:p>
        </p:txBody>
      </p:sp>
      <p:sp>
        <p:nvSpPr>
          <p:cNvPr id="17" name="CuadroTexto 16">
            <a:extLst>
              <a:ext uri="{FF2B5EF4-FFF2-40B4-BE49-F238E27FC236}">
                <a16:creationId xmlns:a16="http://schemas.microsoft.com/office/drawing/2014/main" id="{C2000B16-E5C4-5FFB-CB67-5ED798C8782E}"/>
              </a:ext>
            </a:extLst>
          </p:cNvPr>
          <p:cNvSpPr txBox="1"/>
          <p:nvPr/>
        </p:nvSpPr>
        <p:spPr>
          <a:xfrm>
            <a:off x="229303" y="1209983"/>
            <a:ext cx="6909818" cy="646331"/>
          </a:xfrm>
          <a:prstGeom prst="rect">
            <a:avLst/>
          </a:prstGeom>
          <a:noFill/>
        </p:spPr>
        <p:txBody>
          <a:bodyPr wrap="square" rtlCol="0">
            <a:spAutoFit/>
          </a:bodyPr>
          <a:lstStyle/>
          <a:p>
            <a:r>
              <a:rPr lang="es-ES_tradnl" sz="1200">
                <a:solidFill>
                  <a:schemeClr val="bg1"/>
                </a:solidFill>
                <a:latin typeface="Repsol" panose="02000506030000020004" pitchFamily="2" charset="77"/>
              </a:rPr>
              <a:t>Esta programación está sujeta a cambios. La inscripción estará disponible con dos semanas de antelación en el calendario de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  Las grabaciones de los eventos pasados están disponibles en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8" name="Título 3">
            <a:extLst>
              <a:ext uri="{FF2B5EF4-FFF2-40B4-BE49-F238E27FC236}">
                <a16:creationId xmlns:a16="http://schemas.microsoft.com/office/drawing/2014/main" id="{324B0C7D-F66C-764E-C46A-2DC9D31098B9}"/>
              </a:ext>
            </a:extLst>
          </p:cNvPr>
          <p:cNvSpPr txBox="1">
            <a:spLocks/>
          </p:cNvSpPr>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Open </a:t>
            </a:r>
            <a:r>
              <a:rPr lang="es-ES_tradnl" sz="3200" b="1" err="1">
                <a:solidFill>
                  <a:schemeClr val="bg1"/>
                </a:solidFill>
                <a:latin typeface="Repsol"/>
              </a:rPr>
              <a:t>Room</a:t>
            </a:r>
            <a:r>
              <a:rPr lang="es-ES_tradnl" sz="3200" b="1">
                <a:solidFill>
                  <a:schemeClr val="bg1"/>
                </a:solidFill>
                <a:latin typeface="Repsol"/>
              </a:rPr>
              <a:t> 2025</a:t>
            </a:r>
            <a:endParaRPr lang="es-ES" sz="3200" i="1">
              <a:solidFill>
                <a:schemeClr val="tx1">
                  <a:lumMod val="50000"/>
                  <a:lumOff val="50000"/>
                </a:schemeClr>
              </a:solidFill>
              <a:latin typeface="+mn-lt"/>
            </a:endParaRPr>
          </a:p>
        </p:txBody>
      </p:sp>
      <p:grpSp>
        <p:nvGrpSpPr>
          <p:cNvPr id="13" name="Group 12">
            <a:extLst>
              <a:ext uri="{FF2B5EF4-FFF2-40B4-BE49-F238E27FC236}">
                <a16:creationId xmlns:a16="http://schemas.microsoft.com/office/drawing/2014/main" id="{121D6B8B-B940-B3B8-0D92-D5892CD33E20}"/>
              </a:ext>
            </a:extLst>
          </p:cNvPr>
          <p:cNvGrpSpPr/>
          <p:nvPr/>
        </p:nvGrpSpPr>
        <p:grpSpPr>
          <a:xfrm>
            <a:off x="4762" y="5915695"/>
            <a:ext cx="9297365" cy="936966"/>
            <a:chOff x="4762" y="5915695"/>
            <a:chExt cx="9297365" cy="936966"/>
          </a:xfrm>
        </p:grpSpPr>
        <p:sp>
          <p:nvSpPr>
            <p:cNvPr id="3" name="Rectangle 2">
              <a:extLst>
                <a:ext uri="{FF2B5EF4-FFF2-40B4-BE49-F238E27FC236}">
                  <a16:creationId xmlns:a16="http://schemas.microsoft.com/office/drawing/2014/main" id="{C8FD93B2-68F8-3C1F-B993-DE2A499D3CEF}"/>
                </a:ext>
              </a:extLst>
            </p:cNvPr>
            <p:cNvSpPr/>
            <p:nvPr/>
          </p:nvSpPr>
          <p:spPr>
            <a:xfrm>
              <a:off x="4762" y="6172200"/>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371E50D-A0BE-6CC0-C9F7-03C88ACA1034}"/>
                </a:ext>
              </a:extLst>
            </p:cNvPr>
            <p:cNvGrpSpPr/>
            <p:nvPr/>
          </p:nvGrpSpPr>
          <p:grpSpPr>
            <a:xfrm>
              <a:off x="168133" y="5915695"/>
              <a:ext cx="9133994" cy="936966"/>
              <a:chOff x="168133" y="5915695"/>
              <a:chExt cx="9133994" cy="936966"/>
            </a:xfrm>
          </p:grpSpPr>
          <p:pic>
            <p:nvPicPr>
              <p:cNvPr id="5" name="Picture 4" descr="A close-up of a logo&#10;&#10;Descripción generada automáticamente">
                <a:extLst>
                  <a:ext uri="{FF2B5EF4-FFF2-40B4-BE49-F238E27FC236}">
                    <a16:creationId xmlns:a16="http://schemas.microsoft.com/office/drawing/2014/main" id="{A7E66D2D-4ACF-4C11-52C5-1F47123BA83E}"/>
                  </a:ext>
                </a:extLst>
              </p:cNvPr>
              <p:cNvPicPr>
                <a:picLocks noChangeAspect="1"/>
              </p:cNvPicPr>
              <p:nvPr/>
            </p:nvPicPr>
            <p:blipFill>
              <a:blip r:embed="rId5"/>
              <a:stretch>
                <a:fillRect/>
              </a:stretch>
            </p:blipFill>
            <p:spPr>
              <a:xfrm>
                <a:off x="4626292" y="6487478"/>
                <a:ext cx="278130" cy="161925"/>
              </a:xfrm>
              <a:prstGeom prst="rect">
                <a:avLst/>
              </a:prstGeom>
            </p:spPr>
          </p:pic>
          <p:pic>
            <p:nvPicPr>
              <p:cNvPr id="7" name="Imagen 21" descr="A person speaking to a speaker&#10;&#10;Descripción generada automáticamente">
                <a:extLst>
                  <a:ext uri="{FF2B5EF4-FFF2-40B4-BE49-F238E27FC236}">
                    <a16:creationId xmlns:a16="http://schemas.microsoft.com/office/drawing/2014/main" id="{8C0D5935-13CE-C789-3C8D-D8210F12DC6B}"/>
                  </a:ext>
                </a:extLst>
              </p:cNvPr>
              <p:cNvPicPr>
                <a:picLocks noChangeAspect="1"/>
              </p:cNvPicPr>
              <p:nvPr/>
            </p:nvPicPr>
            <p:blipFill rotWithShape="1">
              <a:blip r:embed="rId6">
                <a:extLst>
                  <a:ext uri="{28A0092B-C50C-407E-A947-70E740481C1C}">
                    <a14:useLocalDpi xmlns:a14="http://schemas.microsoft.com/office/drawing/2010/main" val="0"/>
                  </a:ext>
                </a:extLst>
              </a:blip>
              <a:srcRect l="34922" t="90520" r="27458" b="-184"/>
              <a:stretch/>
            </p:blipFill>
            <p:spPr>
              <a:xfrm>
                <a:off x="4906067" y="6195441"/>
                <a:ext cx="4396060" cy="653178"/>
              </a:xfrm>
              <a:prstGeom prst="rect">
                <a:avLst/>
              </a:prstGeom>
            </p:spPr>
          </p:pic>
          <p:pic>
            <p:nvPicPr>
              <p:cNvPr id="10" name="Picture 9" descr="A green and blue letter e&#10;&#10;Descripción generada automáticamente">
                <a:extLst>
                  <a:ext uri="{FF2B5EF4-FFF2-40B4-BE49-F238E27FC236}">
                    <a16:creationId xmlns:a16="http://schemas.microsoft.com/office/drawing/2014/main" id="{5ED0D35E-9F28-9512-DFBF-685B19B0D727}"/>
                  </a:ext>
                </a:extLst>
              </p:cNvPr>
              <p:cNvPicPr>
                <a:picLocks noChangeAspect="1"/>
              </p:cNvPicPr>
              <p:nvPr/>
            </p:nvPicPr>
            <p:blipFill>
              <a:blip r:embed="rId7"/>
              <a:stretch>
                <a:fillRect/>
              </a:stretch>
            </p:blipFill>
            <p:spPr>
              <a:xfrm>
                <a:off x="2336482" y="6414135"/>
                <a:ext cx="293370" cy="238125"/>
              </a:xfrm>
              <a:prstGeom prst="rect">
                <a:avLst/>
              </a:prstGeom>
            </p:spPr>
          </p:pic>
          <p:pic>
            <p:nvPicPr>
              <p:cNvPr id="11" name="Imagen 21">
                <a:extLst>
                  <a:ext uri="{FF2B5EF4-FFF2-40B4-BE49-F238E27FC236}">
                    <a16:creationId xmlns:a16="http://schemas.microsoft.com/office/drawing/2014/main" id="{164C8C60-4257-33D8-2FA4-839420EDB98E}"/>
                  </a:ext>
                </a:extLst>
              </p:cNvPr>
              <p:cNvPicPr>
                <a:picLocks noChangeAspect="1"/>
              </p:cNvPicPr>
              <p:nvPr/>
            </p:nvPicPr>
            <p:blipFill rotWithShape="1">
              <a:blip r:embed="rId6">
                <a:extLst>
                  <a:ext uri="{28A0092B-C50C-407E-A947-70E740481C1C}">
                    <a14:useLocalDpi xmlns:a14="http://schemas.microsoft.com/office/drawing/2010/main" val="0"/>
                  </a:ext>
                </a:extLst>
              </a:blip>
              <a:srcRect l="916" t="85983" r="80868" b="-104"/>
              <a:stretch/>
            </p:blipFill>
            <p:spPr>
              <a:xfrm>
                <a:off x="168133" y="5918378"/>
                <a:ext cx="2160369" cy="930254"/>
              </a:xfrm>
              <a:prstGeom prst="rect">
                <a:avLst/>
              </a:prstGeom>
            </p:spPr>
          </p:pic>
          <p:pic>
            <p:nvPicPr>
              <p:cNvPr id="12" name="Imagen 21" descr="A group of logos with text&#10;&#10;Descripción generada automáticamente">
                <a:extLst>
                  <a:ext uri="{FF2B5EF4-FFF2-40B4-BE49-F238E27FC236}">
                    <a16:creationId xmlns:a16="http://schemas.microsoft.com/office/drawing/2014/main" id="{84246A30-71BD-E920-7A9E-9EFCA7BAB2A7}"/>
                  </a:ext>
                </a:extLst>
              </p:cNvPr>
              <p:cNvPicPr>
                <a:picLocks noChangeAspect="1"/>
              </p:cNvPicPr>
              <p:nvPr/>
            </p:nvPicPr>
            <p:blipFill rotWithShape="1">
              <a:blip r:embed="rId6">
                <a:extLst>
                  <a:ext uri="{28A0092B-C50C-407E-A947-70E740481C1C}">
                    <a14:useLocalDpi xmlns:a14="http://schemas.microsoft.com/office/drawing/2010/main" val="0"/>
                  </a:ext>
                </a:extLst>
              </a:blip>
              <a:srcRect l="18554" t="85922" r="64591" b="-145"/>
              <a:stretch/>
            </p:blipFill>
            <p:spPr>
              <a:xfrm>
                <a:off x="2602791" y="5915695"/>
                <a:ext cx="1998901" cy="936966"/>
              </a:xfrm>
              <a:prstGeom prst="rect">
                <a:avLst/>
              </a:prstGeom>
            </p:spPr>
          </p:pic>
        </p:grpSp>
      </p:grpSp>
      <p:sp>
        <p:nvSpPr>
          <p:cNvPr id="9" name="Forma libre: forma 18">
            <a:extLst>
              <a:ext uri="{FF2B5EF4-FFF2-40B4-BE49-F238E27FC236}">
                <a16:creationId xmlns:a16="http://schemas.microsoft.com/office/drawing/2014/main" id="{B75D2369-A2BA-951C-4BA5-0AD32F99A9FF}"/>
              </a:ext>
            </a:extLst>
          </p:cNvPr>
          <p:cNvSpPr/>
          <p:nvPr/>
        </p:nvSpPr>
        <p:spPr>
          <a:xfrm>
            <a:off x="1294710" y="2200044"/>
            <a:ext cx="10632110" cy="3896769"/>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r>
              <a:rPr lang="es-ES_tradnl" sz="1200" b="1">
                <a:solidFill>
                  <a:srgbClr val="FF6200"/>
                </a:solidFill>
                <a:latin typeface="Repsol" panose="02000506030000020004" pitchFamily="2" charset="77"/>
              </a:rPr>
              <a:t> </a:t>
            </a:r>
            <a:endParaRPr lang="es-ES_tradnl" sz="1200" b="1" i="1">
              <a:solidFill>
                <a:srgbClr val="FF6200"/>
              </a:solidFill>
              <a:latin typeface="Repsol" panose="02000506030000020004" pitchFamily="2" charset="77"/>
            </a:endParaRPr>
          </a:p>
          <a:p>
            <a:pPr lvl="0"/>
            <a:r>
              <a:rPr lang="es-ES_tradnl" sz="1200" b="1" i="1">
                <a:solidFill>
                  <a:srgbClr val="FF6200"/>
                </a:solidFill>
                <a:latin typeface="Repsol" panose="02000506030000020004" pitchFamily="2" charset="77"/>
              </a:rPr>
              <a:t>“Combustibles Renovables”. Curso on-line de 5 días. </a:t>
            </a:r>
          </a:p>
          <a:p>
            <a:pPr lvl="0"/>
            <a:r>
              <a:rPr lang="es-ES" sz="1200">
                <a:solidFill>
                  <a:schemeClr val="tx1"/>
                </a:solidFill>
                <a:latin typeface="Repsol" panose="02000506030000020004" pitchFamily="2" charset="77"/>
              </a:rPr>
              <a:t>Los combustibles renovables representan una oportunidad clave para abordar el desafío de reducir las emisiones de gases efecto invernadero en el transporte terrestre, aéreo y marítimo. En este curso on-line , se profundizará sobre el presente y el futuro de estos combustibles que son una alternativa real y se han ido postulando en los últimos años como una de las alternativas tecnológicas más interesantes y beneficiosas para afrontar el proceso de descarbonización del sector transporte en todas sus formas.</a:t>
            </a:r>
            <a:endParaRPr lang="es-ES_tradnl" sz="1200">
              <a:solidFill>
                <a:schemeClr val="tx1"/>
              </a:solidFill>
              <a:latin typeface="Repsol" panose="02000506030000020004" pitchFamily="2" charset="77"/>
            </a:endParaRPr>
          </a:p>
          <a:p>
            <a:pPr lvl="0"/>
            <a:endParaRPr lang="es-ES" sz="1200">
              <a:solidFill>
                <a:schemeClr val="tx1"/>
              </a:solidFill>
              <a:latin typeface="Repsol" panose="02000506030000020004" pitchFamily="2" charset="77"/>
            </a:endParaRPr>
          </a:p>
          <a:p>
            <a:pPr lvl="0"/>
            <a:r>
              <a:rPr lang="es-ES_tradnl" sz="1200" b="1" i="1">
                <a:solidFill>
                  <a:srgbClr val="FF6200"/>
                </a:solidFill>
                <a:latin typeface="Repsol" panose="02000506030000020004" pitchFamily="2" charset="77"/>
              </a:rPr>
              <a:t>“Avances regulatorios en captura de CO2”. </a:t>
            </a:r>
            <a:r>
              <a:rPr lang="es-ES_tradnl" sz="1200" b="1" i="1" err="1">
                <a:solidFill>
                  <a:srgbClr val="FF6200"/>
                </a:solidFill>
                <a:latin typeface="Repsol" panose="02000506030000020004" pitchFamily="2" charset="77"/>
              </a:rPr>
              <a:t>Webinar</a:t>
            </a:r>
            <a:r>
              <a:rPr lang="es-ES_tradnl" sz="1200" b="1" i="1">
                <a:solidFill>
                  <a:srgbClr val="FF6200"/>
                </a:solidFill>
                <a:latin typeface="Repsol" panose="02000506030000020004" pitchFamily="2" charset="77"/>
              </a:rPr>
              <a:t>. </a:t>
            </a:r>
          </a:p>
          <a:p>
            <a:r>
              <a:rPr lang="es-ES" sz="1200" err="1">
                <a:solidFill>
                  <a:schemeClr val="tx1"/>
                </a:solidFill>
                <a:latin typeface="Repsol" panose="02000506030000020004" pitchFamily="2" charset="77"/>
              </a:rPr>
              <a:t>Aálisis</a:t>
            </a:r>
            <a:r>
              <a:rPr lang="es-ES" sz="1200">
                <a:solidFill>
                  <a:schemeClr val="tx1"/>
                </a:solidFill>
                <a:latin typeface="Repsol" panose="02000506030000020004" pitchFamily="2" charset="77"/>
              </a:rPr>
              <a:t> sobre los avances regulatorios, los sistemas de captura y aprovechamiento de CO2 y debatirá sobre las alternativas tecnológicas y su papel en la descarbonización en un futuro de cero emisiones netas. </a:t>
            </a:r>
            <a:endParaRPr lang="es-ES_tradnl" sz="1200" b="0" i="0">
              <a:latin typeface="Repsol" panose="02000506030000020004" pitchFamily="2" charset="77"/>
            </a:endParaRPr>
          </a:p>
          <a:p>
            <a:pPr lvl="0"/>
            <a:endParaRPr lang="es-ES_tradnl" sz="1200" b="0" i="0">
              <a:latin typeface="Repsol" panose="02000506030000020004" pitchFamily="2" charset="77"/>
            </a:endParaRPr>
          </a:p>
          <a:p>
            <a:pPr lvl="0"/>
            <a:r>
              <a:rPr lang="es-ES" sz="1200" b="1" i="1">
                <a:solidFill>
                  <a:srgbClr val="FF6200"/>
                </a:solidFill>
                <a:latin typeface="Repsol" panose="02000506030000020004" pitchFamily="2" charset="77"/>
              </a:rPr>
              <a:t>“Desgranando las tecnologías de movilidad”. Evento. </a:t>
            </a:r>
          </a:p>
          <a:p>
            <a:pPr lvl="0"/>
            <a:r>
              <a:rPr lang="es-ES" sz="1200">
                <a:solidFill>
                  <a:schemeClr val="tx1"/>
                </a:solidFill>
                <a:latin typeface="Repsol" panose="02000506030000020004" pitchFamily="2" charset="77"/>
              </a:rPr>
              <a:t>Jornada clave hacia la movilidad sostenible, donde se explorarán las tecnologías actuales y se analizarán las que aseguren una transición energética perdurable. </a:t>
            </a:r>
          </a:p>
          <a:p>
            <a:pPr lvl="0"/>
            <a:endParaRPr lang="es-ES_tradnl" sz="1200">
              <a:latin typeface="Repsol" panose="02000506030000020004" pitchFamily="2" charset="77"/>
            </a:endParaRPr>
          </a:p>
          <a:p>
            <a:pPr lvl="0"/>
            <a:r>
              <a:rPr lang="es-ES" sz="1200" b="1" i="1">
                <a:solidFill>
                  <a:srgbClr val="FF6200"/>
                </a:solidFill>
                <a:latin typeface="Repsol" panose="02000506030000020004" pitchFamily="2" charset="77"/>
              </a:rPr>
              <a:t>“</a:t>
            </a:r>
            <a:r>
              <a:rPr lang="es-ES_tradnl" sz="1200" b="1" i="1">
                <a:solidFill>
                  <a:srgbClr val="FF6200"/>
                </a:solidFill>
                <a:latin typeface="Repsol" panose="02000506030000020004" pitchFamily="2" charset="77"/>
              </a:rPr>
              <a:t>Soluciones a los efectos no deseados de la transición energética”. </a:t>
            </a:r>
            <a:r>
              <a:rPr lang="es-ES_tradnl" sz="1200" b="1" i="1" err="1">
                <a:solidFill>
                  <a:srgbClr val="FF6200"/>
                </a:solidFill>
                <a:latin typeface="Repsol" panose="02000506030000020004" pitchFamily="2" charset="77"/>
              </a:rPr>
              <a:t>Webinar</a:t>
            </a:r>
            <a:r>
              <a:rPr lang="es-ES_tradnl" sz="1200" b="1" i="1">
                <a:solidFill>
                  <a:srgbClr val="FF6200"/>
                </a:solidFill>
                <a:latin typeface="Repsol" panose="02000506030000020004" pitchFamily="2" charset="77"/>
              </a:rPr>
              <a:t>. </a:t>
            </a:r>
          </a:p>
          <a:p>
            <a:r>
              <a:rPr lang="es-ES" sz="1200" b="0" i="0" kern="1200">
                <a:latin typeface="Repsol" panose="02000506030000020004" pitchFamily="2" charset="77"/>
              </a:rPr>
              <a:t>La transición energética es esencial para combatir el cambio climático, pero también trae consigo desafíos importantes. A</a:t>
            </a:r>
            <a:r>
              <a:rPr lang="es-ES" sz="1200">
                <a:latin typeface="Repsol" panose="02000506030000020004" pitchFamily="2" charset="77"/>
              </a:rPr>
              <a:t> través de este </a:t>
            </a:r>
            <a:r>
              <a:rPr lang="es-ES" sz="1200" err="1">
                <a:latin typeface="Repsol" panose="02000506030000020004" pitchFamily="2" charset="77"/>
              </a:rPr>
              <a:t>webinar</a:t>
            </a:r>
            <a:r>
              <a:rPr lang="es-ES" sz="1200">
                <a:latin typeface="Repsol" panose="02000506030000020004" pitchFamily="2" charset="77"/>
              </a:rPr>
              <a:t>, se debatirá sobre los retos que</a:t>
            </a:r>
            <a:r>
              <a:rPr lang="es-ES" sz="1200" b="0" i="0" kern="1200">
                <a:latin typeface="Repsol" panose="02000506030000020004" pitchFamily="2" charset="77"/>
              </a:rPr>
              <a:t> se han de abordar para avanzar sobre los efectos de la transición energética y las oportunidades que esto supone.</a:t>
            </a:r>
          </a:p>
          <a:p>
            <a:pPr lvl="0"/>
            <a:endParaRPr lang="es-ES_tradnl" sz="1200" b="1">
              <a:solidFill>
                <a:srgbClr val="FF6200"/>
              </a:solidFill>
              <a:latin typeface="Repsol" panose="02000506030000020004" pitchFamily="2" charset="77"/>
            </a:endParaRPr>
          </a:p>
          <a:p>
            <a:pPr lvl="0"/>
            <a:endParaRPr lang="es-ES" sz="1200" b="1">
              <a:solidFill>
                <a:srgbClr val="FF6200"/>
              </a:solidFill>
              <a:latin typeface="Repsol" panose="02000506030000020004" pitchFamily="2" charset="77"/>
            </a:endParaRPr>
          </a:p>
          <a:p>
            <a:pPr lvl="0"/>
            <a:endParaRPr lang="es-ES" sz="1200" b="1">
              <a:solidFill>
                <a:srgbClr val="FF6200"/>
              </a:solidFill>
              <a:latin typeface="Repsol" panose="02000506030000020004" pitchFamily="2" charset="77"/>
            </a:endParaRPr>
          </a:p>
        </p:txBody>
      </p:sp>
      <p:cxnSp>
        <p:nvCxnSpPr>
          <p:cNvPr id="8" name="Conector recto 7">
            <a:extLst>
              <a:ext uri="{FF2B5EF4-FFF2-40B4-BE49-F238E27FC236}">
                <a16:creationId xmlns:a16="http://schemas.microsoft.com/office/drawing/2014/main" id="{2C9C55C9-E7A0-9959-01E0-47434BBB87BA}"/>
              </a:ext>
            </a:extLst>
          </p:cNvPr>
          <p:cNvCxnSpPr>
            <a:cxnSpLocks/>
          </p:cNvCxnSpPr>
          <p:nvPr/>
        </p:nvCxnSpPr>
        <p:spPr>
          <a:xfrm>
            <a:off x="1036774"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pic>
        <p:nvPicPr>
          <p:cNvPr id="1026" name="Picture 2">
            <a:extLst>
              <a:ext uri="{FF2B5EF4-FFF2-40B4-BE49-F238E27FC236}">
                <a16:creationId xmlns:a16="http://schemas.microsoft.com/office/drawing/2014/main" id="{152ADD39-B59D-4348-3CCA-1F480ADC66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2286" y="6487478"/>
            <a:ext cx="474145" cy="1619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A8E939B0-5724-FC03-AA0A-407919CAB9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7368" y="6483223"/>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descr="Logotipo, nombre de la empresa&#10;&#10;Descripción generada automáticamente">
            <a:extLst>
              <a:ext uri="{FF2B5EF4-FFF2-40B4-BE49-F238E27FC236}">
                <a16:creationId xmlns:a16="http://schemas.microsoft.com/office/drawing/2014/main" id="{35F7C214-C014-D12C-4FEF-D3E3D97200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46045" y="6414135"/>
            <a:ext cx="431054" cy="241390"/>
          </a:xfrm>
          <a:prstGeom prst="rect">
            <a:avLst/>
          </a:prstGeom>
        </p:spPr>
      </p:pic>
      <p:pic>
        <p:nvPicPr>
          <p:cNvPr id="15" name="Imagen 14" descr="Logotipo, nombre de la empresa&#10;&#10;Descripción generada automáticamente">
            <a:extLst>
              <a:ext uri="{FF2B5EF4-FFF2-40B4-BE49-F238E27FC236}">
                <a16:creationId xmlns:a16="http://schemas.microsoft.com/office/drawing/2014/main" id="{901D9225-8B22-8C3E-A30E-E532EB5156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01692" y="6408714"/>
            <a:ext cx="351132" cy="330477"/>
          </a:xfrm>
          <a:prstGeom prst="rect">
            <a:avLst/>
          </a:prstGeom>
        </p:spPr>
      </p:pic>
      <p:pic>
        <p:nvPicPr>
          <p:cNvPr id="19" name="Picture 2" descr="AEE renueva su imagen corporativa y estrena logo - Asociación Empresarial  Eólica">
            <a:extLst>
              <a:ext uri="{FF2B5EF4-FFF2-40B4-BE49-F238E27FC236}">
                <a16:creationId xmlns:a16="http://schemas.microsoft.com/office/drawing/2014/main" id="{AAC37A67-1069-672E-D40A-A904597694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7989"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74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4969838-B03C-23E6-AA46-F9EF8AF2D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3" y="0"/>
            <a:ext cx="12192000" cy="6858000"/>
          </a:xfrm>
          <a:prstGeom prst="rect">
            <a:avLst/>
          </a:prstGeom>
        </p:spPr>
      </p:pic>
      <p:pic>
        <p:nvPicPr>
          <p:cNvPr id="32" name="Imagen 31">
            <a:extLst>
              <a:ext uri="{FF2B5EF4-FFF2-40B4-BE49-F238E27FC236}">
                <a16:creationId xmlns:a16="http://schemas.microsoft.com/office/drawing/2014/main" id="{C6CB2940-CDC7-0CF2-9D97-FBB3D0A6B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9" name="Forma libre: forma 18">
            <a:extLst>
              <a:ext uri="{FF2B5EF4-FFF2-40B4-BE49-F238E27FC236}">
                <a16:creationId xmlns:a16="http://schemas.microsoft.com/office/drawing/2014/main" id="{B75D2369-A2BA-951C-4BA5-0AD32F99A9FF}"/>
              </a:ext>
            </a:extLst>
          </p:cNvPr>
          <p:cNvSpPr/>
          <p:nvPr/>
        </p:nvSpPr>
        <p:spPr>
          <a:xfrm>
            <a:off x="991508" y="1891790"/>
            <a:ext cx="10401848" cy="3983907"/>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6200"/>
              </a:solidFill>
              <a:effectLst/>
              <a:uLnTx/>
              <a:uFillTx/>
              <a:latin typeface="Repsol" panose="02000506030000020004"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6200"/>
              </a:solidFill>
              <a:latin typeface="Repsol" panose="02000506030000020004"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6200"/>
                </a:solidFill>
                <a:effectLst/>
                <a:uLnTx/>
                <a:uFillTx/>
                <a:latin typeface="Repsol" panose="02000506030000020004" pitchFamily="2" charset="77"/>
                <a:ea typeface="+mn-ea"/>
                <a:cs typeface="+mn-cs"/>
              </a:rPr>
              <a:t>“</a:t>
            </a:r>
            <a:r>
              <a:rPr kumimoji="0" lang="en-US" sz="1200" b="1" i="1" u="none" strike="noStrike" kern="1200" cap="none" spc="0" normalizeH="0" baseline="0" noProof="0" dirty="0" err="1">
                <a:ln>
                  <a:noFill/>
                </a:ln>
                <a:solidFill>
                  <a:srgbClr val="FF6200"/>
                </a:solidFill>
                <a:effectLst/>
                <a:uLnTx/>
                <a:uFillTx/>
                <a:latin typeface="Repsol" panose="02000506030000020004" pitchFamily="2" charset="77"/>
                <a:ea typeface="+mn-ea"/>
                <a:cs typeface="+mn-cs"/>
              </a:rPr>
              <a:t>Nuevas</a:t>
            </a:r>
            <a:r>
              <a:rPr kumimoji="0" lang="en-US" sz="1200" b="1" i="1" u="none" strike="noStrike" kern="1200" cap="none" spc="0" normalizeH="0" baseline="0" noProof="0" dirty="0">
                <a:ln>
                  <a:noFill/>
                </a:ln>
                <a:solidFill>
                  <a:srgbClr val="FF6200"/>
                </a:solidFill>
                <a:effectLst/>
                <a:uLnTx/>
                <a:uFillTx/>
                <a:latin typeface="Repsol" panose="02000506030000020004" pitchFamily="2" charset="77"/>
                <a:ea typeface="+mn-ea"/>
                <a:cs typeface="+mn-cs"/>
              </a:rPr>
              <a:t> </a:t>
            </a:r>
            <a:r>
              <a:rPr kumimoji="0" lang="en-US" sz="1200" b="1" i="1" u="none" strike="noStrike" kern="1200" cap="none" spc="0" normalizeH="0" baseline="0" noProof="0" dirty="0" err="1">
                <a:ln>
                  <a:noFill/>
                </a:ln>
                <a:solidFill>
                  <a:srgbClr val="FF6200"/>
                </a:solidFill>
                <a:effectLst/>
                <a:uLnTx/>
                <a:uFillTx/>
                <a:latin typeface="Repsol" panose="02000506030000020004" pitchFamily="2" charset="77"/>
                <a:ea typeface="+mn-ea"/>
                <a:cs typeface="+mn-cs"/>
              </a:rPr>
              <a:t>tecnologías</a:t>
            </a:r>
            <a:r>
              <a:rPr kumimoji="0" lang="en-US" sz="1200" b="1" i="1" u="none" strike="noStrike" kern="1200" cap="none" spc="0" normalizeH="0" baseline="0" noProof="0" dirty="0">
                <a:ln>
                  <a:noFill/>
                </a:ln>
                <a:solidFill>
                  <a:srgbClr val="FF6200"/>
                </a:solidFill>
                <a:effectLst/>
                <a:uLnTx/>
                <a:uFillTx/>
                <a:latin typeface="Repsol" panose="02000506030000020004" pitchFamily="2" charset="77"/>
                <a:ea typeface="+mn-ea"/>
                <a:cs typeface="+mn-cs"/>
              </a:rPr>
              <a:t> </a:t>
            </a:r>
            <a:r>
              <a:rPr kumimoji="0" lang="en-US" sz="1200" b="1" i="1" u="none" strike="noStrike" kern="1200" cap="none" spc="0" normalizeH="0" baseline="0" noProof="0" dirty="0" err="1">
                <a:ln>
                  <a:noFill/>
                </a:ln>
                <a:solidFill>
                  <a:srgbClr val="FF6200"/>
                </a:solidFill>
                <a:effectLst/>
                <a:uLnTx/>
                <a:uFillTx/>
                <a:latin typeface="Repsol" panose="02000506030000020004" pitchFamily="2" charset="77"/>
                <a:ea typeface="+mn-ea"/>
                <a:cs typeface="+mn-cs"/>
              </a:rPr>
              <a:t>en</a:t>
            </a:r>
            <a:r>
              <a:rPr kumimoji="0" lang="en-US" sz="1200" b="1" i="1" u="none" strike="noStrike" kern="1200" cap="none" spc="0" normalizeH="0" baseline="0" noProof="0" dirty="0">
                <a:ln>
                  <a:noFill/>
                </a:ln>
                <a:solidFill>
                  <a:srgbClr val="FF6200"/>
                </a:solidFill>
                <a:effectLst/>
                <a:uLnTx/>
                <a:uFillTx/>
                <a:latin typeface="Repsol" panose="02000506030000020004" pitchFamily="2" charset="77"/>
                <a:ea typeface="+mn-ea"/>
                <a:cs typeface="+mn-cs"/>
              </a:rPr>
              <a:t> la </a:t>
            </a:r>
            <a:r>
              <a:rPr kumimoji="0" lang="en-US" sz="1200" b="1" i="1" u="none" strike="noStrike" kern="1200" cap="none" spc="0" normalizeH="0" baseline="0" noProof="0" dirty="0" err="1">
                <a:ln>
                  <a:noFill/>
                </a:ln>
                <a:solidFill>
                  <a:srgbClr val="FF6200"/>
                </a:solidFill>
                <a:effectLst/>
                <a:uLnTx/>
                <a:uFillTx/>
                <a:latin typeface="Repsol" panose="02000506030000020004" pitchFamily="2" charset="77"/>
                <a:ea typeface="+mn-ea"/>
                <a:cs typeface="+mn-cs"/>
              </a:rPr>
              <a:t>movilidad</a:t>
            </a:r>
            <a:r>
              <a:rPr lang="en-US" sz="1200" b="1" dirty="0">
                <a:solidFill>
                  <a:srgbClr val="FF6200"/>
                </a:solidFill>
                <a:latin typeface="Repsol" panose="02000506030000020004" pitchFamily="2" charset="77"/>
              </a:rPr>
              <a:t>”. </a:t>
            </a:r>
            <a:r>
              <a:rPr lang="en-US" sz="1200" b="1" dirty="0" err="1">
                <a:solidFill>
                  <a:srgbClr val="FF6200"/>
                </a:solidFill>
                <a:latin typeface="Repsol" panose="02000506030000020004" pitchFamily="2" charset="77"/>
              </a:rPr>
              <a:t>Evento</a:t>
            </a:r>
            <a:r>
              <a:rPr lang="en-US" sz="1200" b="1" dirty="0">
                <a:solidFill>
                  <a:srgbClr val="FF6200"/>
                </a:solidFill>
                <a:latin typeface="Repsol" panose="02000506030000020004" pitchFamily="2" charset="77"/>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hueOff val="0"/>
                    <a:satOff val="0"/>
                    <a:lumOff val="0"/>
                    <a:alphaOff val="0"/>
                  </a:prstClr>
                </a:solidFill>
                <a:latin typeface="Repsol" panose="02000506030000020004" pitchFamily="2" charset="77"/>
              </a:rPr>
              <a:t>En </a:t>
            </a:r>
            <a:r>
              <a:rPr lang="en-US" sz="1200" dirty="0" err="1">
                <a:solidFill>
                  <a:prstClr val="black">
                    <a:hueOff val="0"/>
                    <a:satOff val="0"/>
                    <a:lumOff val="0"/>
                    <a:alphaOff val="0"/>
                  </a:prstClr>
                </a:solidFill>
                <a:latin typeface="Repsol" panose="02000506030000020004" pitchFamily="2" charset="77"/>
              </a:rPr>
              <a:t>esta</a:t>
            </a:r>
            <a:r>
              <a:rPr lang="en-US" sz="1200" dirty="0">
                <a:solidFill>
                  <a:prstClr val="black">
                    <a:hueOff val="0"/>
                    <a:satOff val="0"/>
                    <a:lumOff val="0"/>
                    <a:alphaOff val="0"/>
                  </a:prstClr>
                </a:solidFill>
                <a:latin typeface="Repsol" panose="02000506030000020004" pitchFamily="2" charset="77"/>
              </a:rPr>
              <a:t> jornada se </a:t>
            </a:r>
            <a:r>
              <a:rPr lang="en-US" sz="1200" dirty="0" err="1">
                <a:solidFill>
                  <a:prstClr val="black">
                    <a:hueOff val="0"/>
                    <a:satOff val="0"/>
                    <a:lumOff val="0"/>
                    <a:alphaOff val="0"/>
                  </a:prstClr>
                </a:solidFill>
                <a:latin typeface="Repsol" panose="02000506030000020004" pitchFamily="2" charset="77"/>
              </a:rPr>
              <a:t>analizarán</a:t>
            </a:r>
            <a:r>
              <a:rPr lang="en-US" sz="1200" dirty="0">
                <a:solidFill>
                  <a:prstClr val="black">
                    <a:hueOff val="0"/>
                    <a:satOff val="0"/>
                    <a:lumOff val="0"/>
                    <a:alphaOff val="0"/>
                  </a:prstClr>
                </a:solidFill>
                <a:latin typeface="Repsol" panose="02000506030000020004" pitchFamily="2" charset="77"/>
              </a:rPr>
              <a:t> las </a:t>
            </a:r>
            <a:r>
              <a:rPr lang="en-US" sz="1200" dirty="0" err="1">
                <a:solidFill>
                  <a:prstClr val="black">
                    <a:hueOff val="0"/>
                    <a:satOff val="0"/>
                    <a:lumOff val="0"/>
                    <a:alphaOff val="0"/>
                  </a:prstClr>
                </a:solidFill>
                <a:latin typeface="Repsol" panose="02000506030000020004" pitchFamily="2" charset="77"/>
              </a:rPr>
              <a:t>distintas</a:t>
            </a:r>
            <a:r>
              <a:rPr lang="en-US" sz="1200" dirty="0">
                <a:solidFill>
                  <a:prstClr val="black">
                    <a:hueOff val="0"/>
                    <a:satOff val="0"/>
                    <a:lumOff val="0"/>
                    <a:alphaOff val="0"/>
                  </a:prstClr>
                </a:solidFill>
                <a:latin typeface="Repsol" panose="02000506030000020004" pitchFamily="2" charset="77"/>
              </a:rPr>
              <a:t> </a:t>
            </a:r>
            <a:r>
              <a:rPr lang="en-US" sz="1200" dirty="0" err="1">
                <a:solidFill>
                  <a:prstClr val="black">
                    <a:hueOff val="0"/>
                    <a:satOff val="0"/>
                    <a:lumOff val="0"/>
                    <a:alphaOff val="0"/>
                  </a:prstClr>
                </a:solidFill>
                <a:latin typeface="Repsol" panose="02000506030000020004" pitchFamily="2" charset="77"/>
              </a:rPr>
              <a:t>tecnologías</a:t>
            </a:r>
            <a:r>
              <a:rPr lang="en-US" sz="1200" dirty="0">
                <a:solidFill>
                  <a:prstClr val="black">
                    <a:hueOff val="0"/>
                    <a:satOff val="0"/>
                    <a:lumOff val="0"/>
                    <a:alphaOff val="0"/>
                  </a:prstClr>
                </a:solidFill>
                <a:latin typeface="Repsol" panose="02000506030000020004" pitchFamily="2" charset="77"/>
              </a:rPr>
              <a:t> de la </a:t>
            </a:r>
            <a:r>
              <a:rPr lang="en-US" sz="1200" dirty="0" err="1">
                <a:solidFill>
                  <a:prstClr val="black">
                    <a:hueOff val="0"/>
                    <a:satOff val="0"/>
                    <a:lumOff val="0"/>
                    <a:alphaOff val="0"/>
                  </a:prstClr>
                </a:solidFill>
                <a:latin typeface="Repsol" panose="02000506030000020004" pitchFamily="2" charset="77"/>
              </a:rPr>
              <a:t>movilidad</a:t>
            </a:r>
            <a:r>
              <a:rPr lang="en-US" sz="1200" dirty="0">
                <a:solidFill>
                  <a:prstClr val="black">
                    <a:hueOff val="0"/>
                    <a:satOff val="0"/>
                    <a:lumOff val="0"/>
                    <a:alphaOff val="0"/>
                  </a:prstClr>
                </a:solidFill>
                <a:latin typeface="Repsol" panose="02000506030000020004" pitchFamily="2" charset="77"/>
              </a:rPr>
              <a:t> para </a:t>
            </a:r>
            <a:r>
              <a:rPr lang="en-US" sz="1200" dirty="0" err="1">
                <a:solidFill>
                  <a:prstClr val="black">
                    <a:hueOff val="0"/>
                    <a:satOff val="0"/>
                    <a:lumOff val="0"/>
                    <a:alphaOff val="0"/>
                  </a:prstClr>
                </a:solidFill>
                <a:latin typeface="Repsol" panose="02000506030000020004" pitchFamily="2" charset="77"/>
              </a:rPr>
              <a:t>acelerar</a:t>
            </a:r>
            <a:r>
              <a:rPr lang="en-US" sz="1200" dirty="0">
                <a:solidFill>
                  <a:prstClr val="black">
                    <a:hueOff val="0"/>
                    <a:satOff val="0"/>
                    <a:lumOff val="0"/>
                    <a:alphaOff val="0"/>
                  </a:prstClr>
                </a:solidFill>
                <a:latin typeface="Repsol" panose="02000506030000020004" pitchFamily="2" charset="77"/>
              </a:rPr>
              <a:t> la </a:t>
            </a:r>
            <a:r>
              <a:rPr lang="en-US" sz="1200" dirty="0" err="1">
                <a:solidFill>
                  <a:prstClr val="black">
                    <a:hueOff val="0"/>
                    <a:satOff val="0"/>
                    <a:lumOff val="0"/>
                    <a:alphaOff val="0"/>
                  </a:prstClr>
                </a:solidFill>
                <a:latin typeface="Repsol" panose="02000506030000020004" pitchFamily="2" charset="77"/>
              </a:rPr>
              <a:t>descarbonización</a:t>
            </a:r>
            <a:r>
              <a:rPr lang="en-US" sz="1200" dirty="0">
                <a:solidFill>
                  <a:prstClr val="black">
                    <a:hueOff val="0"/>
                    <a:satOff val="0"/>
                    <a:lumOff val="0"/>
                    <a:alphaOff val="0"/>
                  </a:prstClr>
                </a:solidFill>
                <a:latin typeface="Repsol" panose="02000506030000020004" pitchFamily="2" charset="77"/>
              </a:rPr>
              <a:t> </a:t>
            </a:r>
            <a:r>
              <a:rPr lang="es-ES" sz="1200" dirty="0">
                <a:solidFill>
                  <a:prstClr val="black">
                    <a:hueOff val="0"/>
                    <a:satOff val="0"/>
                    <a:lumOff val="0"/>
                    <a:alphaOff val="0"/>
                  </a:prstClr>
                </a:solidFill>
                <a:latin typeface="Repsol" panose="02000506030000020004" pitchFamily="2" charset="77"/>
              </a:rPr>
              <a:t>de la manera más rápida y eficiente posible.</a:t>
            </a:r>
            <a:endParaRPr lang="en-US" sz="1200" dirty="0">
              <a:solidFill>
                <a:prstClr val="black">
                  <a:hueOff val="0"/>
                  <a:satOff val="0"/>
                  <a:lumOff val="0"/>
                  <a:alphaOff val="0"/>
                </a:prstClr>
              </a:solidFill>
              <a:latin typeface="Repsol" panose="02000506030000020004"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srgbClr val="FF0000"/>
              </a:solidFill>
              <a:effectLst/>
              <a:uLnTx/>
              <a:uFillTx/>
              <a:latin typeface="Repsol" panose="02000506030000020004" pitchFamily="2" charset="77"/>
              <a:ea typeface="+mn-ea"/>
              <a:cs typeface="+mn-cs"/>
            </a:endParaRPr>
          </a:p>
          <a:p>
            <a:pPr>
              <a:defRPr/>
            </a:pPr>
            <a:r>
              <a:rPr lang="es-ES" sz="1200" b="1" i="1" dirty="0">
                <a:solidFill>
                  <a:srgbClr val="FF6200"/>
                </a:solidFill>
                <a:latin typeface="Repsol" panose="02000506030000020004" pitchFamily="2" charset="77"/>
              </a:rPr>
              <a:t>“Los retos y las oportunidades de la transición energética para las empresas del País Vasco.” Evento.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hueOff val="0"/>
                    <a:satOff val="0"/>
                    <a:lumOff val="0"/>
                    <a:alphaOff val="0"/>
                  </a:prstClr>
                </a:solidFill>
                <a:effectLst/>
                <a:uLnTx/>
                <a:uFillTx/>
                <a:latin typeface="Repsol" panose="02000506030000020004" pitchFamily="2" charset="77"/>
                <a:ea typeface="+mn-ea"/>
                <a:cs typeface="+mn-cs"/>
              </a:rPr>
              <a:t>Debate sobre los desafíos que han de abordar en el País Vasco las pequeñas y medianas empresas para avanzar en su hoja de ruta hacia la transición energética y la sostenibilidad y las oportunidades que esto supone.</a:t>
            </a:r>
          </a:p>
          <a:p>
            <a:pPr lvl="0"/>
            <a:endParaRPr lang="es-ES_tradnl" sz="1200" b="1" i="1" dirty="0">
              <a:solidFill>
                <a:srgbClr val="FF6200"/>
              </a:solidFill>
              <a:latin typeface="Repsol" panose="02000506030000020004" pitchFamily="2" charset="77"/>
            </a:endParaRPr>
          </a:p>
          <a:p>
            <a:r>
              <a:rPr lang="es-ES" sz="1200" b="1" dirty="0">
                <a:solidFill>
                  <a:srgbClr val="FF6200"/>
                </a:solidFill>
                <a:latin typeface="Repsol" panose="02000506030000020004" pitchFamily="2" charset="77"/>
              </a:rPr>
              <a:t>“</a:t>
            </a:r>
            <a:r>
              <a:rPr lang="es-ES" sz="1200" b="1" i="1" dirty="0">
                <a:solidFill>
                  <a:srgbClr val="FF6200"/>
                </a:solidFill>
                <a:latin typeface="Repsol" panose="02000506030000020004" pitchFamily="2" charset="77"/>
              </a:rPr>
              <a:t>Movilidad Autónoma y Conectada</a:t>
            </a:r>
            <a:r>
              <a:rPr lang="es-ES" sz="1200" b="1" dirty="0">
                <a:solidFill>
                  <a:srgbClr val="FF6200"/>
                </a:solidFill>
                <a:latin typeface="Repsol" panose="02000506030000020004" pitchFamily="2" charset="77"/>
              </a:rPr>
              <a:t>” .</a:t>
            </a:r>
            <a:r>
              <a:rPr lang="es-ES" sz="1200" b="1" dirty="0" err="1">
                <a:solidFill>
                  <a:srgbClr val="FF6200"/>
                </a:solidFill>
                <a:latin typeface="Repsol" panose="02000506030000020004" pitchFamily="2" charset="77"/>
              </a:rPr>
              <a:t>Webinar</a:t>
            </a:r>
            <a:r>
              <a:rPr lang="es-ES" sz="1200" b="1" dirty="0">
                <a:solidFill>
                  <a:srgbClr val="FF6200"/>
                </a:solidFill>
                <a:latin typeface="Repsol" panose="02000506030000020004" pitchFamily="2" charset="77"/>
              </a:rPr>
              <a:t>.</a:t>
            </a:r>
          </a:p>
          <a:p>
            <a:r>
              <a:rPr lang="es-ES" sz="1200" dirty="0">
                <a:solidFill>
                  <a:prstClr val="black">
                    <a:hueOff val="0"/>
                    <a:satOff val="0"/>
                    <a:lumOff val="0"/>
                    <a:alphaOff val="0"/>
                  </a:prstClr>
                </a:solidFill>
                <a:latin typeface="Repsol" panose="02000506030000020004" pitchFamily="2" charset="77"/>
              </a:rPr>
              <a:t>Presentación del estado de desarrollo de las tecnologías para una movilidad autónoma y conectada y su previsible evolución, reflexionando en torno a como estas tecnologías podrían impactar en la forma en la que nos movemos. </a:t>
            </a:r>
          </a:p>
          <a:p>
            <a:pPr lvl="0"/>
            <a:endParaRPr lang="es-ES_tradnl" sz="1200" b="1" i="1" dirty="0">
              <a:solidFill>
                <a:srgbClr val="FF6200"/>
              </a:solidFill>
              <a:latin typeface="Repsol" panose="02000506030000020004" pitchFamily="2" charset="77"/>
            </a:endParaRPr>
          </a:p>
          <a:p>
            <a:pPr lvl="0"/>
            <a:r>
              <a:rPr lang="es-ES_tradnl" sz="1200" b="1" i="1" dirty="0">
                <a:solidFill>
                  <a:srgbClr val="FF6200"/>
                </a:solidFill>
                <a:latin typeface="Repsol" panose="02000506030000020004" pitchFamily="2" charset="77"/>
              </a:rPr>
              <a:t>“Desafíos del sector de la movilidad en la transición energética”. Evento. </a:t>
            </a:r>
          </a:p>
          <a:p>
            <a:pPr algn="l"/>
            <a:r>
              <a:rPr lang="es-ES_tradnl" sz="1200" dirty="0">
                <a:solidFill>
                  <a:prstClr val="black">
                    <a:hueOff val="0"/>
                    <a:satOff val="0"/>
                    <a:lumOff val="0"/>
                    <a:alphaOff val="0"/>
                  </a:prstClr>
                </a:solidFill>
                <a:latin typeface="Repsol" panose="02000506030000020004" pitchFamily="2" charset="77"/>
              </a:rPr>
              <a:t>Jornada de </a:t>
            </a:r>
            <a:r>
              <a:rPr lang="es-ES_tradnl" sz="1200" dirty="0" err="1">
                <a:solidFill>
                  <a:prstClr val="black">
                    <a:hueOff val="0"/>
                    <a:satOff val="0"/>
                    <a:lumOff val="0"/>
                    <a:alphaOff val="0"/>
                  </a:prstClr>
                </a:solidFill>
                <a:latin typeface="Repsol" panose="02000506030000020004" pitchFamily="2" charset="77"/>
              </a:rPr>
              <a:t>networking</a:t>
            </a:r>
            <a:r>
              <a:rPr lang="es-ES_tradnl" sz="1200" dirty="0">
                <a:solidFill>
                  <a:prstClr val="black">
                    <a:hueOff val="0"/>
                    <a:satOff val="0"/>
                    <a:lumOff val="0"/>
                    <a:alphaOff val="0"/>
                  </a:prstClr>
                </a:solidFill>
                <a:latin typeface="Repsol" panose="02000506030000020004" pitchFamily="2" charset="77"/>
              </a:rPr>
              <a:t> donde se abordarán los desafíos en la transición energética, en el marco de la movilidad. </a:t>
            </a:r>
            <a:r>
              <a:rPr lang="es-ES" sz="1200" dirty="0">
                <a:solidFill>
                  <a:prstClr val="black">
                    <a:hueOff val="0"/>
                    <a:satOff val="0"/>
                    <a:lumOff val="0"/>
                    <a:alphaOff val="0"/>
                  </a:prstClr>
                </a:solidFill>
                <a:latin typeface="Repsol" panose="02000506030000020004" pitchFamily="2" charset="77"/>
              </a:rPr>
              <a:t>La movilidad y el transporte sostenible es uno de los grandes retos del mundo actual. Un sistema de transporte eficiente y accesible es clave para nuestra calidad de vida, y precisamente porque juega un papel esencial en la sociedad y en la economía, es necesario afrontar el reto de una transición hacia la descarbonización del sector considerando todos sus impactos.</a:t>
            </a:r>
          </a:p>
          <a:p>
            <a:pPr algn="l"/>
            <a:endParaRPr lang="es-ES_tradnl" sz="1200" b="0" i="1" dirty="0">
              <a:solidFill>
                <a:schemeClr val="tx1"/>
              </a:solidFill>
              <a:latin typeface="Repsol" panose="02000506030000020004" pitchFamily="2" charset="77"/>
            </a:endParaRPr>
          </a:p>
          <a:p>
            <a:pPr lvl="0"/>
            <a:r>
              <a:rPr lang="es-ES_tradnl" sz="1200" b="1" i="1" dirty="0">
                <a:solidFill>
                  <a:srgbClr val="FF6200"/>
                </a:solidFill>
                <a:latin typeface="Repsol" panose="02000506030000020004" pitchFamily="2" charset="77"/>
              </a:rPr>
              <a:t>“Eficiencia energética y </a:t>
            </a:r>
            <a:r>
              <a:rPr lang="es-ES_tradnl" sz="1200" b="1" i="1" dirty="0" err="1">
                <a:solidFill>
                  <a:srgbClr val="FF6200"/>
                </a:solidFill>
                <a:latin typeface="Repsol" panose="02000506030000020004" pitchFamily="2" charset="77"/>
              </a:rPr>
              <a:t>CAEs</a:t>
            </a:r>
            <a:r>
              <a:rPr lang="es-ES_tradnl" sz="1200" b="1" i="0" dirty="0">
                <a:solidFill>
                  <a:srgbClr val="FF6200"/>
                </a:solidFill>
                <a:latin typeface="Repsol" panose="02000506030000020004" pitchFamily="2" charset="77"/>
              </a:rPr>
              <a:t>”</a:t>
            </a:r>
            <a:r>
              <a:rPr lang="es-ES_tradnl" sz="1200" b="1" dirty="0">
                <a:solidFill>
                  <a:srgbClr val="FF6200"/>
                </a:solidFill>
                <a:latin typeface="Repsol" panose="02000506030000020004" pitchFamily="2" charset="77"/>
              </a:rPr>
              <a:t>. </a:t>
            </a:r>
            <a:r>
              <a:rPr lang="es-ES_tradnl" sz="1200" b="1" dirty="0" err="1">
                <a:solidFill>
                  <a:srgbClr val="FF6200"/>
                </a:solidFill>
                <a:latin typeface="Repsol" panose="02000506030000020004" pitchFamily="2" charset="77"/>
              </a:rPr>
              <a:t>Webinar</a:t>
            </a:r>
            <a:r>
              <a:rPr lang="es-ES_tradnl" sz="1200" b="1" dirty="0">
                <a:solidFill>
                  <a:srgbClr val="FF6200"/>
                </a:solidFill>
                <a:latin typeface="Repsol" panose="02000506030000020004" pitchFamily="2" charset="77"/>
              </a:rPr>
              <a:t>. </a:t>
            </a:r>
          </a:p>
          <a:p>
            <a:pPr lvl="0"/>
            <a:r>
              <a:rPr lang="es-ES" sz="1200" dirty="0">
                <a:solidFill>
                  <a:prstClr val="black">
                    <a:hueOff val="0"/>
                    <a:satOff val="0"/>
                    <a:lumOff val="0"/>
                    <a:alphaOff val="0"/>
                  </a:prstClr>
                </a:solidFill>
                <a:latin typeface="Repsol" panose="02000506030000020004" pitchFamily="2" charset="77"/>
              </a:rPr>
              <a:t>En este </a:t>
            </a:r>
            <a:r>
              <a:rPr lang="es-ES" sz="1200" dirty="0" err="1">
                <a:solidFill>
                  <a:prstClr val="black">
                    <a:hueOff val="0"/>
                    <a:satOff val="0"/>
                    <a:lumOff val="0"/>
                    <a:alphaOff val="0"/>
                  </a:prstClr>
                </a:solidFill>
                <a:latin typeface="Repsol" panose="02000506030000020004" pitchFamily="2" charset="77"/>
              </a:rPr>
              <a:t>webinar</a:t>
            </a:r>
            <a:r>
              <a:rPr lang="es-ES" sz="1200" dirty="0">
                <a:solidFill>
                  <a:prstClr val="black">
                    <a:hueOff val="0"/>
                    <a:satOff val="0"/>
                    <a:lumOff val="0"/>
                    <a:alphaOff val="0"/>
                  </a:prstClr>
                </a:solidFill>
                <a:latin typeface="Repsol" panose="02000506030000020004" pitchFamily="2" charset="77"/>
              </a:rPr>
              <a:t> se </a:t>
            </a:r>
            <a:r>
              <a:rPr lang="es-ES_tradnl" sz="1200" dirty="0">
                <a:solidFill>
                  <a:prstClr val="black">
                    <a:hueOff val="0"/>
                    <a:satOff val="0"/>
                    <a:lumOff val="0"/>
                    <a:alphaOff val="0"/>
                  </a:prstClr>
                </a:solidFill>
                <a:latin typeface="Repsol" panose="02000506030000020004" pitchFamily="2" charset="77"/>
              </a:rPr>
              <a:t>explorará la importancia de l</a:t>
            </a:r>
            <a:r>
              <a:rPr lang="es-ES" sz="1200" dirty="0">
                <a:solidFill>
                  <a:prstClr val="black">
                    <a:hueOff val="0"/>
                    <a:satOff val="0"/>
                    <a:lumOff val="0"/>
                    <a:alphaOff val="0"/>
                  </a:prstClr>
                </a:solidFill>
                <a:latin typeface="Repsol" panose="02000506030000020004" pitchFamily="2" charset="77"/>
              </a:rPr>
              <a:t>a eficiencia en el camino hacia la descarbonización. </a:t>
            </a:r>
            <a:endParaRPr lang="es-ES_tradnl" sz="1200" dirty="0">
              <a:solidFill>
                <a:prstClr val="black">
                  <a:hueOff val="0"/>
                  <a:satOff val="0"/>
                  <a:lumOff val="0"/>
                  <a:alphaOff val="0"/>
                </a:prstClr>
              </a:solidFill>
              <a:latin typeface="Repsol" panose="02000506030000020004" pitchFamily="2" charset="77"/>
            </a:endParaRPr>
          </a:p>
          <a:p>
            <a:pPr lvl="0" algn="just"/>
            <a:endParaRPr lang="es-ES_tradnl" sz="1200" i="1" dirty="0">
              <a:solidFill>
                <a:schemeClr val="tx1"/>
              </a:solidFill>
              <a:latin typeface="Repsol" panose="02000506030000020004" pitchFamily="2" charset="77"/>
            </a:endParaRPr>
          </a:p>
          <a:p>
            <a:pPr lvl="0"/>
            <a:endParaRPr lang="es-ES" sz="1200" b="0" i="0" dirty="0">
              <a:solidFill>
                <a:schemeClr val="tx1"/>
              </a:solidFill>
              <a:latin typeface="Repsol" panose="02000506030000020004" pitchFamily="2" charset="77"/>
            </a:endParaRPr>
          </a:p>
          <a:p>
            <a:pPr lvl="0"/>
            <a:endParaRPr lang="es-ES_tradnl" sz="1200" b="1" i="0" dirty="0">
              <a:solidFill>
                <a:schemeClr val="tx1"/>
              </a:solidFill>
              <a:latin typeface="Repsol" panose="02000506030000020004" pitchFamily="2" charset="77"/>
            </a:endParaRPr>
          </a:p>
        </p:txBody>
      </p:sp>
      <p:sp>
        <p:nvSpPr>
          <p:cNvPr id="3" name="Título 3">
            <a:extLst>
              <a:ext uri="{FF2B5EF4-FFF2-40B4-BE49-F238E27FC236}">
                <a16:creationId xmlns:a16="http://schemas.microsoft.com/office/drawing/2014/main" id="{C5872751-16D2-28C8-E531-73D404F5C02A}"/>
              </a:ext>
            </a:extLst>
          </p:cNvPr>
          <p:cNvSpPr txBox="1">
            <a:spLocks/>
          </p:cNvSpPr>
          <p:nvPr/>
        </p:nvSpPr>
        <p:spPr>
          <a:xfrm rot="16200000">
            <a:off x="-1186706" y="3546539"/>
            <a:ext cx="3813340" cy="981326"/>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4300" b="1">
                <a:solidFill>
                  <a:srgbClr val="FF6200"/>
                </a:solidFill>
                <a:latin typeface="Repsol"/>
              </a:rPr>
              <a:t>   OCTUBRE</a:t>
            </a:r>
            <a:br>
              <a:rPr lang="es-ES_tradnl" sz="4800" b="1">
                <a:solidFill>
                  <a:srgbClr val="FF6200"/>
                </a:solidFill>
                <a:latin typeface="+mn-lt"/>
              </a:rPr>
            </a:br>
            <a:endParaRPr lang="es-ES" sz="900" i="1">
              <a:solidFill>
                <a:srgbClr val="FF6200"/>
              </a:solidFill>
              <a:latin typeface="+mn-lt"/>
            </a:endParaRPr>
          </a:p>
        </p:txBody>
      </p:sp>
      <p:sp>
        <p:nvSpPr>
          <p:cNvPr id="10" name="Título 3">
            <a:extLst>
              <a:ext uri="{FF2B5EF4-FFF2-40B4-BE49-F238E27FC236}">
                <a16:creationId xmlns:a16="http://schemas.microsoft.com/office/drawing/2014/main" id="{9D0E5064-BCDD-619B-ACCE-99039DA804AC}"/>
              </a:ext>
            </a:extLst>
          </p:cNvPr>
          <p:cNvSpPr txBox="1">
            <a:spLocks/>
          </p:cNvSpPr>
          <p:nvPr/>
        </p:nvSpPr>
        <p:spPr>
          <a:xfrm>
            <a:off x="229302" y="265660"/>
            <a:ext cx="2713596" cy="646331"/>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Programación</a:t>
            </a:r>
            <a:endParaRPr lang="es-ES" sz="600" i="1">
              <a:solidFill>
                <a:schemeClr val="tx1">
                  <a:lumMod val="50000"/>
                  <a:lumOff val="50000"/>
                </a:schemeClr>
              </a:solidFill>
              <a:latin typeface="+mn-lt"/>
            </a:endParaRPr>
          </a:p>
        </p:txBody>
      </p:sp>
      <p:sp>
        <p:nvSpPr>
          <p:cNvPr id="11" name="CuadroTexto 10">
            <a:extLst>
              <a:ext uri="{FF2B5EF4-FFF2-40B4-BE49-F238E27FC236}">
                <a16:creationId xmlns:a16="http://schemas.microsoft.com/office/drawing/2014/main" id="{80BB3B01-D379-4114-6BAD-86752658B252}"/>
              </a:ext>
            </a:extLst>
          </p:cNvPr>
          <p:cNvSpPr txBox="1"/>
          <p:nvPr/>
        </p:nvSpPr>
        <p:spPr>
          <a:xfrm>
            <a:off x="229303" y="1209983"/>
            <a:ext cx="6909818" cy="646331"/>
          </a:xfrm>
          <a:prstGeom prst="rect">
            <a:avLst/>
          </a:prstGeom>
          <a:noFill/>
        </p:spPr>
        <p:txBody>
          <a:bodyPr wrap="square" rtlCol="0">
            <a:spAutoFit/>
          </a:bodyPr>
          <a:lstStyle/>
          <a:p>
            <a:r>
              <a:rPr lang="es-ES_tradnl" sz="1200">
                <a:solidFill>
                  <a:schemeClr val="bg1"/>
                </a:solidFill>
                <a:latin typeface="Repsol" panose="02000506030000020004" pitchFamily="2" charset="77"/>
              </a:rPr>
              <a:t>Esta programación está sujeta a cambios. La inscripción estará disponible con dos semanas de antelación en el calendario de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  Las grabaciones de los eventos pasados están disponibles en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2" name="Título 3">
            <a:extLst>
              <a:ext uri="{FF2B5EF4-FFF2-40B4-BE49-F238E27FC236}">
                <a16:creationId xmlns:a16="http://schemas.microsoft.com/office/drawing/2014/main" id="{3E664FEE-2EC4-F537-B582-82840D40C23E}"/>
              </a:ext>
            </a:extLst>
          </p:cNvPr>
          <p:cNvSpPr txBox="1">
            <a:spLocks/>
          </p:cNvSpPr>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Open </a:t>
            </a:r>
            <a:r>
              <a:rPr lang="es-ES_tradnl" sz="3200" b="1" err="1">
                <a:solidFill>
                  <a:schemeClr val="bg1"/>
                </a:solidFill>
                <a:latin typeface="Repsol"/>
              </a:rPr>
              <a:t>Room</a:t>
            </a:r>
            <a:r>
              <a:rPr lang="es-ES_tradnl" sz="3200" b="1">
                <a:solidFill>
                  <a:schemeClr val="bg1"/>
                </a:solidFill>
                <a:latin typeface="Repsol"/>
              </a:rPr>
              <a:t> 2025</a:t>
            </a:r>
            <a:endParaRPr lang="es-ES" sz="3200" i="1">
              <a:solidFill>
                <a:schemeClr val="tx1">
                  <a:lumMod val="50000"/>
                  <a:lumOff val="50000"/>
                </a:schemeClr>
              </a:solidFill>
              <a:latin typeface="+mn-lt"/>
            </a:endParaRPr>
          </a:p>
        </p:txBody>
      </p:sp>
      <p:cxnSp>
        <p:nvCxnSpPr>
          <p:cNvPr id="4" name="Conector recto 3">
            <a:extLst>
              <a:ext uri="{FF2B5EF4-FFF2-40B4-BE49-F238E27FC236}">
                <a16:creationId xmlns:a16="http://schemas.microsoft.com/office/drawing/2014/main" id="{C18D5A85-80F7-53BF-CCDC-F60403A1F1B0}"/>
              </a:ext>
            </a:extLst>
          </p:cNvPr>
          <p:cNvCxnSpPr>
            <a:cxnSpLocks/>
          </p:cNvCxnSpPr>
          <p:nvPr/>
        </p:nvCxnSpPr>
        <p:spPr>
          <a:xfrm>
            <a:off x="912949"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pic>
        <p:nvPicPr>
          <p:cNvPr id="7" name="Picture 2">
            <a:extLst>
              <a:ext uri="{FF2B5EF4-FFF2-40B4-BE49-F238E27FC236}">
                <a16:creationId xmlns:a16="http://schemas.microsoft.com/office/drawing/2014/main" id="{BDD45519-627B-1693-1C47-A6E3EECA94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5106" y="6492277"/>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Logotipo, nombre de la empresa&#10;&#10;Descripción generada automáticamente">
            <a:extLst>
              <a:ext uri="{FF2B5EF4-FFF2-40B4-BE49-F238E27FC236}">
                <a16:creationId xmlns:a16="http://schemas.microsoft.com/office/drawing/2014/main" id="{794B29E5-157C-BE63-90CE-5724CCB590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4020" y="6454985"/>
            <a:ext cx="431054" cy="241390"/>
          </a:xfrm>
          <a:prstGeom prst="rect">
            <a:avLst/>
          </a:prstGeom>
        </p:spPr>
      </p:pic>
      <p:pic>
        <p:nvPicPr>
          <p:cNvPr id="2" name="Picture 2" descr="AEE renueva su imagen corporativa y estrena logo - Asociación Empresarial  Eólica">
            <a:extLst>
              <a:ext uri="{FF2B5EF4-FFF2-40B4-BE49-F238E27FC236}">
                <a16:creationId xmlns:a16="http://schemas.microsoft.com/office/drawing/2014/main" id="{A14FD5A4-41C6-5053-6B3A-4065E8E861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5100"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048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D803A2BA-9933-0AD5-C803-ED95E5D41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Imagen 31">
            <a:extLst>
              <a:ext uri="{FF2B5EF4-FFF2-40B4-BE49-F238E27FC236}">
                <a16:creationId xmlns:a16="http://schemas.microsoft.com/office/drawing/2014/main" id="{C6CB2940-CDC7-0CF2-9D97-FBB3D0A6B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9" name="Forma libre: forma 18">
            <a:extLst>
              <a:ext uri="{FF2B5EF4-FFF2-40B4-BE49-F238E27FC236}">
                <a16:creationId xmlns:a16="http://schemas.microsoft.com/office/drawing/2014/main" id="{B75D2369-A2BA-951C-4BA5-0AD32F99A9FF}"/>
              </a:ext>
            </a:extLst>
          </p:cNvPr>
          <p:cNvSpPr/>
          <p:nvPr/>
        </p:nvSpPr>
        <p:spPr>
          <a:xfrm>
            <a:off x="1104972" y="2121974"/>
            <a:ext cx="10821848" cy="4654165"/>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endParaRPr lang="en-US" sz="1200" b="0" i="0">
              <a:solidFill>
                <a:srgbClr val="FF6200"/>
              </a:solidFill>
            </a:endParaRPr>
          </a:p>
          <a:p>
            <a:pPr lvl="0"/>
            <a:r>
              <a:rPr lang="en-US" sz="1200" b="1" i="1">
                <a:solidFill>
                  <a:srgbClr val="FF6200"/>
                </a:solidFill>
              </a:rPr>
              <a:t>“IV </a:t>
            </a:r>
            <a:r>
              <a:rPr lang="en-US" sz="1200" b="1" i="1" err="1">
                <a:solidFill>
                  <a:srgbClr val="FF6200"/>
                </a:solidFill>
              </a:rPr>
              <a:t>Observatorio</a:t>
            </a:r>
            <a:r>
              <a:rPr lang="en-US" sz="1200" b="1" i="1">
                <a:solidFill>
                  <a:srgbClr val="FF6200"/>
                </a:solidFill>
              </a:rPr>
              <a:t> del </a:t>
            </a:r>
            <a:r>
              <a:rPr lang="en-US" sz="1200" b="1" i="1" err="1">
                <a:solidFill>
                  <a:srgbClr val="FF6200"/>
                </a:solidFill>
              </a:rPr>
              <a:t>vehículo</a:t>
            </a:r>
            <a:r>
              <a:rPr lang="en-US" sz="1200" b="1" i="1">
                <a:solidFill>
                  <a:srgbClr val="FF6200"/>
                </a:solidFill>
              </a:rPr>
              <a:t> industrial”. </a:t>
            </a:r>
            <a:r>
              <a:rPr lang="en-US" sz="1200" b="1" i="1" err="1">
                <a:solidFill>
                  <a:srgbClr val="FF6200"/>
                </a:solidFill>
              </a:rPr>
              <a:t>Evento</a:t>
            </a:r>
            <a:r>
              <a:rPr lang="en-US" sz="1200" b="1" i="1">
                <a:solidFill>
                  <a:srgbClr val="FF6200"/>
                </a:solidFill>
              </a:rPr>
              <a:t>. </a:t>
            </a:r>
          </a:p>
          <a:p>
            <a:pPr lvl="0"/>
            <a:r>
              <a:rPr lang="es-ES" sz="1200"/>
              <a:t>Jornada donde</a:t>
            </a:r>
            <a:r>
              <a:rPr lang="es-ES" sz="1200" b="0" i="0"/>
              <a:t> se analizará en detalle toda la actualidad del transporte y el vehículo pesado en su proceso de transformación hacia la descarbonización.</a:t>
            </a:r>
          </a:p>
          <a:p>
            <a:pPr lvl="0"/>
            <a:endParaRPr lang="es-ES" sz="1200" b="0" i="0"/>
          </a:p>
          <a:p>
            <a:r>
              <a:rPr lang="es-ES_tradnl" sz="1200" b="1" i="1">
                <a:solidFill>
                  <a:srgbClr val="FF6200"/>
                </a:solidFill>
              </a:rPr>
              <a:t>“Combustibles sintéticos”. </a:t>
            </a:r>
            <a:r>
              <a:rPr lang="es-ES_tradnl" sz="1200" b="1" i="1" err="1">
                <a:solidFill>
                  <a:srgbClr val="FF6200"/>
                </a:solidFill>
              </a:rPr>
              <a:t>Webinar</a:t>
            </a:r>
            <a:r>
              <a:rPr lang="es-ES_tradnl" sz="1200" b="1" i="1">
                <a:solidFill>
                  <a:srgbClr val="FF6200"/>
                </a:solidFill>
              </a:rPr>
              <a:t>. </a:t>
            </a:r>
          </a:p>
          <a:p>
            <a:r>
              <a:rPr lang="es-ES_tradnl" sz="1200"/>
              <a:t>Presente y futuro sobre los combustibles sintéticos. Qué son y por qué hay tantas esperanzas puestas en ellos. </a:t>
            </a:r>
            <a:endParaRPr lang="en-US" sz="1200"/>
          </a:p>
          <a:p>
            <a:pPr lvl="0"/>
            <a:endParaRPr lang="es-ES" sz="1200" b="0" i="0">
              <a:solidFill>
                <a:schemeClr val="tx1"/>
              </a:solidFill>
            </a:endParaRPr>
          </a:p>
          <a:p>
            <a:pPr lvl="0"/>
            <a:r>
              <a:rPr lang="es-ES_tradnl" sz="1200" b="1" i="1">
                <a:solidFill>
                  <a:srgbClr val="FF6200"/>
                </a:solidFill>
              </a:rPr>
              <a:t>“Retos y oportunidades de la transición energética en Cantabria”. Evento. </a:t>
            </a:r>
          </a:p>
          <a:p>
            <a:r>
              <a:rPr lang="es-ES" sz="1200" b="0" i="0" kern="1200">
                <a:latin typeface="Repsol" panose="02000506030000020004" pitchFamily="2" charset="77"/>
              </a:rPr>
              <a:t>Debate sobre los desafíos que se ha de abordar en Cantabria para avanzar en su hoja de ruta hacia la transición energética y las oportunidades que esto supone.</a:t>
            </a:r>
          </a:p>
          <a:p>
            <a:pPr lvl="0"/>
            <a:endParaRPr lang="es-ES_tradnl" sz="1200" b="1" i="1">
              <a:solidFill>
                <a:srgbClr val="FF6200"/>
              </a:solidFill>
            </a:endParaRPr>
          </a:p>
          <a:p>
            <a:pPr lvl="0"/>
            <a:r>
              <a:rPr lang="es-ES_tradnl" sz="1200" b="1" i="1">
                <a:solidFill>
                  <a:srgbClr val="FF6200"/>
                </a:solidFill>
              </a:rPr>
              <a:t>“Nuevas tecnologías en la automoción”. </a:t>
            </a:r>
            <a:r>
              <a:rPr lang="es-ES_tradnl" sz="1200" b="1" i="1" err="1">
                <a:solidFill>
                  <a:srgbClr val="FF6200"/>
                </a:solidFill>
              </a:rPr>
              <a:t>Webinar</a:t>
            </a:r>
            <a:r>
              <a:rPr lang="es-ES_tradnl" sz="1200" b="1" i="1">
                <a:solidFill>
                  <a:srgbClr val="FF6200"/>
                </a:solidFill>
              </a:rPr>
              <a:t>. </a:t>
            </a:r>
            <a:endParaRPr lang="es-ES_tradnl" sz="1200" b="1" i="1">
              <a:solidFill>
                <a:schemeClr val="tx1"/>
              </a:solidFill>
            </a:endParaRPr>
          </a:p>
          <a:p>
            <a:r>
              <a:rPr lang="es-ES" sz="1200"/>
              <a:t>A través de este </a:t>
            </a:r>
            <a:r>
              <a:rPr lang="es-ES" sz="1200" err="1"/>
              <a:t>webinar</a:t>
            </a:r>
            <a:r>
              <a:rPr lang="es-ES" sz="1200"/>
              <a:t>, se explorará el avance actual de las tecnologías que impulsan una movilidad más inteligente y sostenible, así como se analizarán las tendencias emergentes, los desafíos que enfrentan y las oportunidades que se presentan, reflexionando sobre cómo estas innovaciones están redefiniendo nuestra manera de desplazarnos.</a:t>
            </a:r>
          </a:p>
          <a:p>
            <a:pPr lvl="0"/>
            <a:endParaRPr lang="en-US" sz="1200" b="0" i="0">
              <a:solidFill>
                <a:schemeClr val="tx1"/>
              </a:solidFill>
            </a:endParaRPr>
          </a:p>
          <a:p>
            <a:pPr lvl="0"/>
            <a:endParaRPr lang="en-US" sz="1200" b="0" i="0">
              <a:solidFill>
                <a:schemeClr val="tx1"/>
              </a:solidFill>
            </a:endParaRPr>
          </a:p>
          <a:p>
            <a:pPr lvl="0"/>
            <a:endParaRPr lang="en-US" sz="1200" b="0" i="0"/>
          </a:p>
        </p:txBody>
      </p:sp>
      <p:sp>
        <p:nvSpPr>
          <p:cNvPr id="2" name="Título 3">
            <a:extLst>
              <a:ext uri="{FF2B5EF4-FFF2-40B4-BE49-F238E27FC236}">
                <a16:creationId xmlns:a16="http://schemas.microsoft.com/office/drawing/2014/main" id="{1B206941-D116-B69E-9514-0D6B6A605A23}"/>
              </a:ext>
            </a:extLst>
          </p:cNvPr>
          <p:cNvSpPr txBox="1">
            <a:spLocks/>
          </p:cNvSpPr>
          <p:nvPr/>
        </p:nvSpPr>
        <p:spPr>
          <a:xfrm rot="16200000">
            <a:off x="-1186706" y="3546539"/>
            <a:ext cx="3813340" cy="981326"/>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4300" b="1">
                <a:solidFill>
                  <a:srgbClr val="FF6200"/>
                </a:solidFill>
                <a:latin typeface="Repsol"/>
              </a:rPr>
              <a:t>NOVIEMBRE</a:t>
            </a:r>
            <a:br>
              <a:rPr lang="es-ES_tradnl" sz="4800" b="1">
                <a:solidFill>
                  <a:srgbClr val="FF6200"/>
                </a:solidFill>
                <a:latin typeface="+mn-lt"/>
              </a:rPr>
            </a:br>
            <a:endParaRPr lang="es-ES" sz="900" i="1">
              <a:solidFill>
                <a:srgbClr val="FF6200"/>
              </a:solidFill>
              <a:latin typeface="+mn-lt"/>
            </a:endParaRPr>
          </a:p>
        </p:txBody>
      </p:sp>
      <p:sp>
        <p:nvSpPr>
          <p:cNvPr id="4" name="Título 3">
            <a:extLst>
              <a:ext uri="{FF2B5EF4-FFF2-40B4-BE49-F238E27FC236}">
                <a16:creationId xmlns:a16="http://schemas.microsoft.com/office/drawing/2014/main" id="{DB7D04D1-AA19-D256-7B09-5B72BA3EF171}"/>
              </a:ext>
            </a:extLst>
          </p:cNvPr>
          <p:cNvSpPr txBox="1">
            <a:spLocks/>
          </p:cNvSpPr>
          <p:nvPr/>
        </p:nvSpPr>
        <p:spPr>
          <a:xfrm>
            <a:off x="229302" y="265660"/>
            <a:ext cx="2713596" cy="646331"/>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Programación</a:t>
            </a:r>
            <a:endParaRPr lang="es-ES" sz="600" i="1">
              <a:solidFill>
                <a:schemeClr val="tx1">
                  <a:lumMod val="50000"/>
                  <a:lumOff val="50000"/>
                </a:schemeClr>
              </a:solidFill>
              <a:latin typeface="+mn-lt"/>
            </a:endParaRPr>
          </a:p>
        </p:txBody>
      </p:sp>
      <p:sp>
        <p:nvSpPr>
          <p:cNvPr id="5" name="CuadroTexto 4">
            <a:extLst>
              <a:ext uri="{FF2B5EF4-FFF2-40B4-BE49-F238E27FC236}">
                <a16:creationId xmlns:a16="http://schemas.microsoft.com/office/drawing/2014/main" id="{180D281B-7C39-1FB9-D3DF-A082A1562856}"/>
              </a:ext>
            </a:extLst>
          </p:cNvPr>
          <p:cNvSpPr txBox="1"/>
          <p:nvPr/>
        </p:nvSpPr>
        <p:spPr>
          <a:xfrm>
            <a:off x="229303" y="1209983"/>
            <a:ext cx="6909818" cy="646331"/>
          </a:xfrm>
          <a:prstGeom prst="rect">
            <a:avLst/>
          </a:prstGeom>
          <a:noFill/>
        </p:spPr>
        <p:txBody>
          <a:bodyPr wrap="square" rtlCol="0">
            <a:spAutoFit/>
          </a:bodyPr>
          <a:lstStyle/>
          <a:p>
            <a:r>
              <a:rPr lang="es-ES_tradnl" sz="1200">
                <a:solidFill>
                  <a:schemeClr val="bg1"/>
                </a:solidFill>
                <a:latin typeface="Repsol" panose="02000506030000020004" pitchFamily="2" charset="77"/>
              </a:rPr>
              <a:t>Esta programación está sujeta a cambios. La inscripción estará disponible con dos semanas de antelación en el calendario de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  Las grabaciones de los eventos pasados están disponibles en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7" name="Título 3">
            <a:extLst>
              <a:ext uri="{FF2B5EF4-FFF2-40B4-BE49-F238E27FC236}">
                <a16:creationId xmlns:a16="http://schemas.microsoft.com/office/drawing/2014/main" id="{4D2A0958-A16E-D5FB-75EF-6924FB18DC31}"/>
              </a:ext>
            </a:extLst>
          </p:cNvPr>
          <p:cNvSpPr txBox="1">
            <a:spLocks/>
          </p:cNvSpPr>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Open </a:t>
            </a:r>
            <a:r>
              <a:rPr lang="es-ES_tradnl" sz="3200" b="1" err="1">
                <a:solidFill>
                  <a:schemeClr val="bg1"/>
                </a:solidFill>
                <a:latin typeface="Repsol"/>
              </a:rPr>
              <a:t>Room</a:t>
            </a:r>
            <a:r>
              <a:rPr lang="es-ES_tradnl" sz="3200" b="1">
                <a:solidFill>
                  <a:schemeClr val="bg1"/>
                </a:solidFill>
                <a:latin typeface="Repsol"/>
              </a:rPr>
              <a:t> 2025</a:t>
            </a:r>
            <a:endParaRPr lang="es-ES" sz="3200" i="1">
              <a:solidFill>
                <a:schemeClr val="tx1">
                  <a:lumMod val="50000"/>
                  <a:lumOff val="50000"/>
                </a:schemeClr>
              </a:solidFill>
              <a:latin typeface="+mn-lt"/>
            </a:endParaRPr>
          </a:p>
        </p:txBody>
      </p:sp>
      <p:cxnSp>
        <p:nvCxnSpPr>
          <p:cNvPr id="3" name="Conector recto 2">
            <a:extLst>
              <a:ext uri="{FF2B5EF4-FFF2-40B4-BE49-F238E27FC236}">
                <a16:creationId xmlns:a16="http://schemas.microsoft.com/office/drawing/2014/main" id="{78465FCC-47FE-7B0E-87D7-963F86FC262A}"/>
              </a:ext>
            </a:extLst>
          </p:cNvPr>
          <p:cNvCxnSpPr>
            <a:cxnSpLocks/>
          </p:cNvCxnSpPr>
          <p:nvPr/>
        </p:nvCxnSpPr>
        <p:spPr>
          <a:xfrm>
            <a:off x="987027" y="2200043"/>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pic>
        <p:nvPicPr>
          <p:cNvPr id="6" name="Picture 2">
            <a:extLst>
              <a:ext uri="{FF2B5EF4-FFF2-40B4-BE49-F238E27FC236}">
                <a16:creationId xmlns:a16="http://schemas.microsoft.com/office/drawing/2014/main" id="{946FAFCD-4C5A-5ED9-2B90-B8BE03CB02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7000" y="6492277"/>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Logotipo, nombre de la empresa&#10;&#10;Descripción generada automáticamente">
            <a:extLst>
              <a:ext uri="{FF2B5EF4-FFF2-40B4-BE49-F238E27FC236}">
                <a16:creationId xmlns:a16="http://schemas.microsoft.com/office/drawing/2014/main" id="{5A0ACDF0-B922-1523-E370-826503A334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4495" y="6441466"/>
            <a:ext cx="431054" cy="241390"/>
          </a:xfrm>
          <a:prstGeom prst="rect">
            <a:avLst/>
          </a:prstGeom>
        </p:spPr>
      </p:pic>
      <p:pic>
        <p:nvPicPr>
          <p:cNvPr id="11" name="Imagen 10" descr="Logotipo, nombre de la empresa&#10;&#10;Descripción generada automáticamente">
            <a:extLst>
              <a:ext uri="{FF2B5EF4-FFF2-40B4-BE49-F238E27FC236}">
                <a16:creationId xmlns:a16="http://schemas.microsoft.com/office/drawing/2014/main" id="{61BE46A3-32B8-8623-83C1-9558125C9B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4020" y="6454985"/>
            <a:ext cx="431054" cy="241390"/>
          </a:xfrm>
          <a:prstGeom prst="rect">
            <a:avLst/>
          </a:prstGeom>
        </p:spPr>
      </p:pic>
      <p:pic>
        <p:nvPicPr>
          <p:cNvPr id="8" name="Picture 2" descr="AEE renueva su imagen corporativa y estrena logo - Asociación Empresarial  Eólica">
            <a:extLst>
              <a:ext uri="{FF2B5EF4-FFF2-40B4-BE49-F238E27FC236}">
                <a16:creationId xmlns:a16="http://schemas.microsoft.com/office/drawing/2014/main" id="{CB6C1FF2-8900-E6C4-DF77-BF7E0835BA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8491" y="6442706"/>
            <a:ext cx="584328" cy="254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985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AE004-BD46-2D55-75BD-3643DC9A68D5}"/>
            </a:ext>
          </a:extLst>
        </p:cNvPr>
        <p:cNvGrpSpPr/>
        <p:nvPr/>
      </p:nvGrpSpPr>
      <p:grpSpPr>
        <a:xfrm>
          <a:off x="0" y="0"/>
          <a:ext cx="0" cy="0"/>
          <a:chOff x="0" y="0"/>
          <a:chExt cx="0" cy="0"/>
        </a:xfrm>
      </p:grpSpPr>
      <p:pic>
        <p:nvPicPr>
          <p:cNvPr id="13" name="Imagen 12">
            <a:extLst>
              <a:ext uri="{FF2B5EF4-FFF2-40B4-BE49-F238E27FC236}">
                <a16:creationId xmlns:a16="http://schemas.microsoft.com/office/drawing/2014/main" id="{43515DDB-8814-40E3-38B0-BBE172265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8" y="0"/>
            <a:ext cx="12192000" cy="6858000"/>
          </a:xfrm>
          <a:prstGeom prst="rect">
            <a:avLst/>
          </a:prstGeom>
        </p:spPr>
      </p:pic>
      <p:pic>
        <p:nvPicPr>
          <p:cNvPr id="32" name="Imagen 31">
            <a:extLst>
              <a:ext uri="{FF2B5EF4-FFF2-40B4-BE49-F238E27FC236}">
                <a16:creationId xmlns:a16="http://schemas.microsoft.com/office/drawing/2014/main" id="{D4423ECB-CB17-F50E-7393-1C6166EE10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9" name="Forma libre: forma 18">
            <a:extLst>
              <a:ext uri="{FF2B5EF4-FFF2-40B4-BE49-F238E27FC236}">
                <a16:creationId xmlns:a16="http://schemas.microsoft.com/office/drawing/2014/main" id="{B6200901-3D84-41F9-7EA5-0EAF048D7984}"/>
              </a:ext>
            </a:extLst>
          </p:cNvPr>
          <p:cNvSpPr/>
          <p:nvPr/>
        </p:nvSpPr>
        <p:spPr>
          <a:xfrm>
            <a:off x="1104972" y="2121974"/>
            <a:ext cx="10821848" cy="4654165"/>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62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FF6200"/>
                </a:solidFill>
                <a:effectLst/>
                <a:uLnTx/>
                <a:uFillTx/>
                <a:latin typeface="Calibri" panose="020F0502020204030204"/>
                <a:ea typeface="+mn-ea"/>
                <a:cs typeface="+mn-cs"/>
              </a:rPr>
              <a:t>“</a:t>
            </a:r>
            <a:r>
              <a:rPr lang="en-US" sz="1200" b="1" i="1" err="1">
                <a:solidFill>
                  <a:srgbClr val="FF6200"/>
                </a:solidFill>
                <a:latin typeface="Calibri" panose="020F0502020204030204"/>
              </a:rPr>
              <a:t>Tecnologías</a:t>
            </a:r>
            <a:r>
              <a:rPr lang="en-US" sz="1200" b="1" i="1">
                <a:solidFill>
                  <a:srgbClr val="FF6200"/>
                </a:solidFill>
                <a:latin typeface="Calibri" panose="020F0502020204030204"/>
              </a:rPr>
              <a:t> y </a:t>
            </a:r>
            <a:r>
              <a:rPr lang="en-US" sz="1200" b="1" i="1" err="1">
                <a:solidFill>
                  <a:srgbClr val="FF6200"/>
                </a:solidFill>
                <a:latin typeface="Calibri" panose="020F0502020204030204"/>
              </a:rPr>
              <a:t>reciclado</a:t>
            </a:r>
            <a:r>
              <a:rPr lang="en-US" sz="1200" b="1" i="1">
                <a:solidFill>
                  <a:srgbClr val="FF6200"/>
                </a:solidFill>
                <a:latin typeface="Calibri" panose="020F0502020204030204"/>
              </a:rPr>
              <a:t> de </a:t>
            </a:r>
            <a:r>
              <a:rPr lang="en-US" sz="1200" b="1" i="1" err="1">
                <a:solidFill>
                  <a:srgbClr val="FF6200"/>
                </a:solidFill>
                <a:latin typeface="Calibri" panose="020F0502020204030204"/>
              </a:rPr>
              <a:t>baterías</a:t>
            </a:r>
            <a:r>
              <a:rPr lang="en-US" sz="1200" b="1" i="1">
                <a:solidFill>
                  <a:srgbClr val="FF6200"/>
                </a:solidFill>
                <a:latin typeface="Calibri" panose="020F0502020204030204"/>
              </a:rPr>
              <a:t> para </a:t>
            </a:r>
            <a:r>
              <a:rPr lang="en-US" sz="1200" b="1" i="1" err="1">
                <a:solidFill>
                  <a:srgbClr val="FF6200"/>
                </a:solidFill>
                <a:latin typeface="Calibri" panose="020F0502020204030204"/>
              </a:rPr>
              <a:t>automoción</a:t>
            </a:r>
            <a:r>
              <a:rPr kumimoji="0" lang="en-US" sz="1200" b="1" i="1" u="none" strike="noStrike" kern="1200" cap="none" spc="0" normalizeH="0" baseline="0" noProof="0">
                <a:ln>
                  <a:noFill/>
                </a:ln>
                <a:solidFill>
                  <a:srgbClr val="FF6200"/>
                </a:solidFill>
                <a:effectLst/>
                <a:uLnTx/>
                <a:uFillTx/>
                <a:latin typeface="Calibri" panose="020F0502020204030204"/>
                <a:ea typeface="+mn-ea"/>
                <a:cs typeface="+mn-cs"/>
              </a:rPr>
              <a:t>”. Webinar.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Repsol" panose="02000506030000020004" pitchFamily="2" charset="77"/>
              </a:rPr>
              <a:t>En </a:t>
            </a:r>
            <a:r>
              <a:rPr lang="en-US" sz="1200" err="1">
                <a:solidFill>
                  <a:schemeClr val="tx1"/>
                </a:solidFill>
                <a:latin typeface="Repsol" panose="02000506030000020004" pitchFamily="2" charset="77"/>
              </a:rPr>
              <a:t>este</a:t>
            </a:r>
            <a:r>
              <a:rPr lang="en-US" sz="1200">
                <a:solidFill>
                  <a:schemeClr val="tx1"/>
                </a:solidFill>
                <a:latin typeface="Repsol" panose="02000506030000020004" pitchFamily="2" charset="77"/>
              </a:rPr>
              <a:t> webinar, se a</a:t>
            </a:r>
            <a:r>
              <a:rPr lang="es-ES" sz="1200" err="1"/>
              <a:t>nalizarán</a:t>
            </a:r>
            <a:r>
              <a:rPr lang="es-ES" sz="1200"/>
              <a:t> y debatirán las tendencias emergentes y los desafíos y oportunidades que enfrentan.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1" u="none" strike="noStrike" kern="1200" cap="none" spc="0" normalizeH="0" baseline="0" noProof="0">
                <a:ln>
                  <a:noFill/>
                </a:ln>
                <a:solidFill>
                  <a:srgbClr val="FF6200"/>
                </a:solidFill>
                <a:effectLst/>
                <a:uLnTx/>
                <a:uFillTx/>
                <a:latin typeface="Calibri" panose="020F0502020204030204"/>
                <a:ea typeface="+mn-ea"/>
                <a:cs typeface="+mn-cs"/>
              </a:rPr>
              <a:t>“Aprovechamiento de calor”. </a:t>
            </a:r>
            <a:r>
              <a:rPr kumimoji="0" lang="es-ES_tradnl" sz="1200" b="1" i="1" u="none" strike="noStrike" kern="1200" cap="none" spc="0" normalizeH="0" baseline="0" noProof="0" err="1">
                <a:ln>
                  <a:noFill/>
                </a:ln>
                <a:solidFill>
                  <a:srgbClr val="FF6200"/>
                </a:solidFill>
                <a:effectLst/>
                <a:uLnTx/>
                <a:uFillTx/>
                <a:latin typeface="Calibri" panose="020F0502020204030204"/>
                <a:ea typeface="+mn-ea"/>
                <a:cs typeface="+mn-cs"/>
              </a:rPr>
              <a:t>Webinar</a:t>
            </a:r>
            <a:r>
              <a:rPr kumimoji="0" lang="es-ES_tradnl" sz="1200" b="1" i="1" u="none" strike="noStrike" kern="1200" cap="none" spc="0" normalizeH="0" baseline="0" noProof="0">
                <a:ln>
                  <a:noFill/>
                </a:ln>
                <a:solidFill>
                  <a:srgbClr val="FF6200"/>
                </a:solidFill>
                <a:effectLst/>
                <a:uLnTx/>
                <a:uFillTx/>
                <a:latin typeface="Calibri" panose="020F0502020204030204"/>
                <a:ea typeface="+mn-ea"/>
                <a:cs typeface="+mn-cs"/>
              </a:rPr>
              <a:t>. </a:t>
            </a:r>
            <a:endParaRPr kumimoji="0" lang="en-US" sz="1200" b="1" i="1" u="none" strike="noStrike" kern="1200" cap="none" spc="0" normalizeH="0" baseline="0" noProof="0">
              <a:ln>
                <a:noFill/>
              </a:ln>
              <a:solidFill>
                <a:srgbClr val="FF6200"/>
              </a:solidFill>
              <a:effectLst/>
              <a:uLnTx/>
              <a:uFillTx/>
              <a:latin typeface="Calibri" panose="020F0502020204030204"/>
              <a:ea typeface="+mn-ea"/>
              <a:cs typeface="+mn-cs"/>
            </a:endParaRPr>
          </a:p>
          <a:p>
            <a:pPr>
              <a:defRPr/>
            </a:pPr>
            <a:r>
              <a:rPr lang="es-ES" sz="1200">
                <a:solidFill>
                  <a:schemeClr val="tx1"/>
                </a:solidFill>
                <a:latin typeface="Repsol" panose="02000506030000020004" pitchFamily="2" charset="77"/>
              </a:rPr>
              <a:t>A través de este evento on-line, se explorará el aprovechamiento del calor residual proveniente de procesos industriales, como torres de refrigeración, aumentando la eficiencia energética global.</a:t>
            </a:r>
            <a:endParaRPr lang="es-ES" sz="1200" baseline="-25000">
              <a:solidFill>
                <a:srgbClr val="FF0000"/>
              </a:solidFill>
              <a:latin typeface="Repsol" panose="02000506030000020004"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 name="Título 3">
            <a:extLst>
              <a:ext uri="{FF2B5EF4-FFF2-40B4-BE49-F238E27FC236}">
                <a16:creationId xmlns:a16="http://schemas.microsoft.com/office/drawing/2014/main" id="{8A375577-4241-CF11-06C2-2D2EA9094398}"/>
              </a:ext>
            </a:extLst>
          </p:cNvPr>
          <p:cNvSpPr txBox="1">
            <a:spLocks/>
          </p:cNvSpPr>
          <p:nvPr/>
        </p:nvSpPr>
        <p:spPr>
          <a:xfrm rot="16200000">
            <a:off x="-1186706" y="3546539"/>
            <a:ext cx="3813340" cy="981326"/>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11" rtl="0" eaLnBrk="1" fontAlgn="auto" latinLnBrk="0" hangingPunct="1">
              <a:lnSpc>
                <a:spcPct val="100000"/>
              </a:lnSpc>
              <a:spcBef>
                <a:spcPct val="0"/>
              </a:spcBef>
              <a:spcAft>
                <a:spcPts val="0"/>
              </a:spcAft>
              <a:buClrTx/>
              <a:buSzTx/>
              <a:buFontTx/>
              <a:buNone/>
              <a:tabLst/>
              <a:defRPr/>
            </a:pPr>
            <a:r>
              <a:rPr kumimoji="0" lang="es-ES_tradnl" sz="4300" b="1" i="0" u="none" strike="noStrike" kern="1200" cap="none" spc="0" normalizeH="0" baseline="0" noProof="0">
                <a:ln>
                  <a:noFill/>
                </a:ln>
                <a:solidFill>
                  <a:srgbClr val="FF6200"/>
                </a:solidFill>
                <a:effectLst/>
                <a:uLnTx/>
                <a:uFillTx/>
                <a:latin typeface="Repsol"/>
                <a:ea typeface="+mj-ea"/>
                <a:cs typeface="+mj-cs"/>
              </a:rPr>
              <a:t>DICIEMBRE</a:t>
            </a:r>
            <a:br>
              <a:rPr kumimoji="0" lang="es-ES_tradnl" sz="4800" b="1" i="0" u="none" strike="noStrike" kern="1200" cap="none" spc="0" normalizeH="0" baseline="0" noProof="0">
                <a:ln>
                  <a:noFill/>
                </a:ln>
                <a:solidFill>
                  <a:srgbClr val="FF6200"/>
                </a:solidFill>
                <a:effectLst/>
                <a:uLnTx/>
                <a:uFillTx/>
                <a:latin typeface="Calibri" panose="020F0502020204030204"/>
                <a:ea typeface="+mj-ea"/>
                <a:cs typeface="+mj-cs"/>
              </a:rPr>
            </a:br>
            <a:endParaRPr kumimoji="0" lang="es-ES" sz="900" b="0" i="1" u="none" strike="noStrike" kern="1200" cap="none" spc="0" normalizeH="0" baseline="0" noProof="0">
              <a:ln>
                <a:noFill/>
              </a:ln>
              <a:solidFill>
                <a:srgbClr val="FF6200"/>
              </a:solidFill>
              <a:effectLst/>
              <a:uLnTx/>
              <a:uFillTx/>
              <a:latin typeface="Calibri" panose="020F0502020204030204"/>
              <a:ea typeface="+mj-ea"/>
              <a:cs typeface="+mj-cs"/>
            </a:endParaRPr>
          </a:p>
        </p:txBody>
      </p:sp>
      <p:sp>
        <p:nvSpPr>
          <p:cNvPr id="4" name="Título 3">
            <a:extLst>
              <a:ext uri="{FF2B5EF4-FFF2-40B4-BE49-F238E27FC236}">
                <a16:creationId xmlns:a16="http://schemas.microsoft.com/office/drawing/2014/main" id="{BB7DA8A7-06F3-1E1C-75D2-B53F5546832A}"/>
              </a:ext>
            </a:extLst>
          </p:cNvPr>
          <p:cNvSpPr txBox="1">
            <a:spLocks/>
          </p:cNvSpPr>
          <p:nvPr/>
        </p:nvSpPr>
        <p:spPr>
          <a:xfrm>
            <a:off x="229302" y="265660"/>
            <a:ext cx="2713596" cy="646331"/>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11" rtl="0" eaLnBrk="1" fontAlgn="auto" latinLnBrk="0" hangingPunct="1">
              <a:lnSpc>
                <a:spcPct val="100000"/>
              </a:lnSpc>
              <a:spcBef>
                <a:spcPct val="0"/>
              </a:spcBef>
              <a:spcAft>
                <a:spcPts val="0"/>
              </a:spcAft>
              <a:buClrTx/>
              <a:buSzTx/>
              <a:buFontTx/>
              <a:buNone/>
              <a:tabLst/>
              <a:defRPr/>
            </a:pPr>
            <a:r>
              <a:rPr kumimoji="0" lang="es-ES_tradnl" sz="3200" b="1" i="0" u="none" strike="noStrike" kern="1200" cap="none" spc="0" normalizeH="0" baseline="0" noProof="0">
                <a:ln>
                  <a:noFill/>
                </a:ln>
                <a:solidFill>
                  <a:prstClr val="white"/>
                </a:solidFill>
                <a:effectLst/>
                <a:uLnTx/>
                <a:uFillTx/>
                <a:latin typeface="Repsol"/>
                <a:ea typeface="+mj-ea"/>
                <a:cs typeface="+mj-cs"/>
              </a:rPr>
              <a:t>Programación</a:t>
            </a:r>
            <a:endParaRPr kumimoji="0" lang="es-ES" sz="600" b="0" i="1" u="none" strike="noStrike" kern="1200" cap="none" spc="0" normalizeH="0" baseline="0" noProof="0">
              <a:ln>
                <a:noFill/>
              </a:ln>
              <a:solidFill>
                <a:prstClr val="black">
                  <a:lumMod val="50000"/>
                  <a:lumOff val="50000"/>
                </a:prstClr>
              </a:solidFill>
              <a:effectLst/>
              <a:uLnTx/>
              <a:uFillTx/>
              <a:latin typeface="Calibri" panose="020F0502020204030204"/>
              <a:ea typeface="+mj-ea"/>
              <a:cs typeface="+mj-cs"/>
            </a:endParaRPr>
          </a:p>
        </p:txBody>
      </p:sp>
      <p:sp>
        <p:nvSpPr>
          <p:cNvPr id="5" name="CuadroTexto 4">
            <a:extLst>
              <a:ext uri="{FF2B5EF4-FFF2-40B4-BE49-F238E27FC236}">
                <a16:creationId xmlns:a16="http://schemas.microsoft.com/office/drawing/2014/main" id="{262A261D-5441-90DE-444A-F823FF142C11}"/>
              </a:ext>
            </a:extLst>
          </p:cNvPr>
          <p:cNvSpPr txBox="1"/>
          <p:nvPr/>
        </p:nvSpPr>
        <p:spPr>
          <a:xfrm>
            <a:off x="229303" y="1209983"/>
            <a:ext cx="6909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prstClr val="white"/>
                </a:solidFill>
                <a:effectLst/>
                <a:uLnTx/>
                <a:uFillTx/>
                <a:latin typeface="Repsol" panose="02000506030000020004" pitchFamily="2" charset="77"/>
                <a:ea typeface="+mn-ea"/>
                <a:cs typeface="+mn-cs"/>
              </a:rPr>
              <a:t>Esta programación está sujeta a cambios. La inscripción estará disponible con dos semanas de antelación en el calendario de Open </a:t>
            </a:r>
            <a:r>
              <a:rPr kumimoji="0" lang="es-ES_tradnl" sz="1200" b="0" i="0" u="none" strike="noStrike" kern="1200" cap="none" spc="0" normalizeH="0" baseline="0" noProof="0" err="1">
                <a:ln>
                  <a:noFill/>
                </a:ln>
                <a:solidFill>
                  <a:prstClr val="white"/>
                </a:solidFill>
                <a:effectLst/>
                <a:uLnTx/>
                <a:uFillTx/>
                <a:latin typeface="Repsol" panose="02000506030000020004" pitchFamily="2" charset="77"/>
                <a:ea typeface="+mn-ea"/>
                <a:cs typeface="+mn-cs"/>
              </a:rPr>
              <a:t>Room</a:t>
            </a:r>
            <a:r>
              <a:rPr kumimoji="0" lang="es-ES_tradnl" sz="1200" b="0" i="0" u="none" strike="noStrike" kern="1200" cap="none" spc="0" normalizeH="0" baseline="0" noProof="0">
                <a:ln>
                  <a:noFill/>
                </a:ln>
                <a:solidFill>
                  <a:prstClr val="white"/>
                </a:solidFill>
                <a:effectLst/>
                <a:uLnTx/>
                <a:uFillTx/>
                <a:latin typeface="Repsol" panose="02000506030000020004" pitchFamily="2" charset="77"/>
                <a:ea typeface="+mn-ea"/>
                <a:cs typeface="+mn-cs"/>
              </a:rPr>
              <a:t>.  Las grabaciones de los eventos pasados están disponibles en Open </a:t>
            </a:r>
            <a:r>
              <a:rPr kumimoji="0" lang="es-ES_tradnl" sz="1200" b="0" i="0" u="none" strike="noStrike" kern="1200" cap="none" spc="0" normalizeH="0" baseline="0" noProof="0" err="1">
                <a:ln>
                  <a:noFill/>
                </a:ln>
                <a:solidFill>
                  <a:prstClr val="white"/>
                </a:solidFill>
                <a:effectLst/>
                <a:uLnTx/>
                <a:uFillTx/>
                <a:latin typeface="Repsol" panose="02000506030000020004" pitchFamily="2" charset="77"/>
                <a:ea typeface="+mn-ea"/>
                <a:cs typeface="+mn-cs"/>
              </a:rPr>
              <a:t>Room</a:t>
            </a:r>
            <a:r>
              <a:rPr kumimoji="0" lang="es-ES_tradnl" sz="1200" b="0" i="0" u="none" strike="noStrike" kern="1200" cap="none" spc="0" normalizeH="0" baseline="0" noProof="0">
                <a:ln>
                  <a:noFill/>
                </a:ln>
                <a:solidFill>
                  <a:prstClr val="white"/>
                </a:solidFill>
                <a:effectLst/>
                <a:uLnTx/>
                <a:uFillTx/>
                <a:latin typeface="Repsol" panose="02000506030000020004" pitchFamily="2" charset="77"/>
                <a:ea typeface="+mn-ea"/>
                <a:cs typeface="+mn-cs"/>
              </a:rPr>
              <a:t>.</a:t>
            </a:r>
            <a:endParaRPr kumimoji="0" lang="es-ES" sz="1200" b="0" i="0" u="none" strike="noStrike" kern="1200" cap="none" spc="0" normalizeH="0" baseline="0" noProof="0">
              <a:ln>
                <a:noFill/>
              </a:ln>
              <a:solidFill>
                <a:prstClr val="white"/>
              </a:solidFill>
              <a:effectLst/>
              <a:uLnTx/>
              <a:uFillTx/>
              <a:latin typeface="Repsol" panose="02000506030000020004"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ítulo 3">
            <a:extLst>
              <a:ext uri="{FF2B5EF4-FFF2-40B4-BE49-F238E27FC236}">
                <a16:creationId xmlns:a16="http://schemas.microsoft.com/office/drawing/2014/main" id="{2D6F746F-4C16-DB8D-F4CF-B23FC9484421}"/>
              </a:ext>
            </a:extLst>
          </p:cNvPr>
          <p:cNvSpPr txBox="1">
            <a:spLocks/>
          </p:cNvSpPr>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11" rtl="0" eaLnBrk="1" fontAlgn="auto" latinLnBrk="0" hangingPunct="1">
              <a:lnSpc>
                <a:spcPct val="100000"/>
              </a:lnSpc>
              <a:spcBef>
                <a:spcPct val="0"/>
              </a:spcBef>
              <a:spcAft>
                <a:spcPts val="0"/>
              </a:spcAft>
              <a:buClrTx/>
              <a:buSzTx/>
              <a:buFontTx/>
              <a:buNone/>
              <a:tabLst/>
              <a:defRPr/>
            </a:pPr>
            <a:r>
              <a:rPr kumimoji="0" lang="es-ES_tradnl" sz="3200" b="1" i="0" u="none" strike="noStrike" kern="1200" cap="none" spc="0" normalizeH="0" baseline="0" noProof="0">
                <a:ln>
                  <a:noFill/>
                </a:ln>
                <a:solidFill>
                  <a:prstClr val="white"/>
                </a:solidFill>
                <a:effectLst/>
                <a:uLnTx/>
                <a:uFillTx/>
                <a:latin typeface="Repsol"/>
                <a:ea typeface="+mj-ea"/>
                <a:cs typeface="+mj-cs"/>
              </a:rPr>
              <a:t>Open </a:t>
            </a:r>
            <a:r>
              <a:rPr kumimoji="0" lang="es-ES_tradnl" sz="3200" b="1" i="0" u="none" strike="noStrike" kern="1200" cap="none" spc="0" normalizeH="0" baseline="0" noProof="0" err="1">
                <a:ln>
                  <a:noFill/>
                </a:ln>
                <a:solidFill>
                  <a:prstClr val="white"/>
                </a:solidFill>
                <a:effectLst/>
                <a:uLnTx/>
                <a:uFillTx/>
                <a:latin typeface="Repsol"/>
                <a:ea typeface="+mj-ea"/>
                <a:cs typeface="+mj-cs"/>
              </a:rPr>
              <a:t>Room</a:t>
            </a:r>
            <a:r>
              <a:rPr kumimoji="0" lang="es-ES_tradnl" sz="3200" b="1" i="0" u="none" strike="noStrike" kern="1200" cap="none" spc="0" normalizeH="0" baseline="0" noProof="0">
                <a:ln>
                  <a:noFill/>
                </a:ln>
                <a:solidFill>
                  <a:prstClr val="white"/>
                </a:solidFill>
                <a:effectLst/>
                <a:uLnTx/>
                <a:uFillTx/>
                <a:latin typeface="Repsol"/>
                <a:ea typeface="+mj-ea"/>
                <a:cs typeface="+mj-cs"/>
              </a:rPr>
              <a:t> 2025</a:t>
            </a:r>
            <a:endParaRPr kumimoji="0" lang="es-ES" sz="3200" b="0" i="1" u="none" strike="noStrike" kern="1200" cap="none" spc="0" normalizeH="0" baseline="0" noProof="0">
              <a:ln>
                <a:noFill/>
              </a:ln>
              <a:solidFill>
                <a:prstClr val="black">
                  <a:lumMod val="50000"/>
                  <a:lumOff val="50000"/>
                </a:prstClr>
              </a:solidFill>
              <a:effectLst/>
              <a:uLnTx/>
              <a:uFillTx/>
              <a:latin typeface="Calibri" panose="020F0502020204030204"/>
              <a:ea typeface="+mj-ea"/>
              <a:cs typeface="+mj-cs"/>
            </a:endParaRPr>
          </a:p>
        </p:txBody>
      </p:sp>
      <p:cxnSp>
        <p:nvCxnSpPr>
          <p:cNvPr id="3" name="Conector recto 2">
            <a:extLst>
              <a:ext uri="{FF2B5EF4-FFF2-40B4-BE49-F238E27FC236}">
                <a16:creationId xmlns:a16="http://schemas.microsoft.com/office/drawing/2014/main" id="{5F5C73C4-C7C0-A33D-F9A7-621709056554}"/>
              </a:ext>
            </a:extLst>
          </p:cNvPr>
          <p:cNvCxnSpPr>
            <a:cxnSpLocks/>
          </p:cNvCxnSpPr>
          <p:nvPr/>
        </p:nvCxnSpPr>
        <p:spPr>
          <a:xfrm>
            <a:off x="987027" y="2200043"/>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pic>
        <p:nvPicPr>
          <p:cNvPr id="6" name="Picture 2">
            <a:extLst>
              <a:ext uri="{FF2B5EF4-FFF2-40B4-BE49-F238E27FC236}">
                <a16:creationId xmlns:a16="http://schemas.microsoft.com/office/drawing/2014/main" id="{1854804B-89A6-8E38-C6A0-58B1C21791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3604" y="6483223"/>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Logotipo, nombre de la empresa&#10;&#10;Descripción generada automáticamente">
            <a:extLst>
              <a:ext uri="{FF2B5EF4-FFF2-40B4-BE49-F238E27FC236}">
                <a16:creationId xmlns:a16="http://schemas.microsoft.com/office/drawing/2014/main" id="{3CEDDCF2-C066-DDDD-F55C-A5FA6CB981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4020" y="6454985"/>
            <a:ext cx="431054" cy="241390"/>
          </a:xfrm>
          <a:prstGeom prst="rect">
            <a:avLst/>
          </a:prstGeom>
        </p:spPr>
      </p:pic>
      <p:pic>
        <p:nvPicPr>
          <p:cNvPr id="8" name="Picture 2" descr="AEE renueva su imagen corporativa y estrena logo - Asociación Empresarial  Eólica">
            <a:extLst>
              <a:ext uri="{FF2B5EF4-FFF2-40B4-BE49-F238E27FC236}">
                <a16:creationId xmlns:a16="http://schemas.microsoft.com/office/drawing/2014/main" id="{8C14E36B-D1F7-063A-A34F-8033EA80C6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4454"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7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 name="Rectangle 53">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46C1463F-DB56-7FEF-2209-94652B701129}"/>
              </a:ext>
            </a:extLst>
          </p:cNvPr>
          <p:cNvSpPr txBox="1"/>
          <p:nvPr/>
        </p:nvSpPr>
        <p:spPr>
          <a:xfrm>
            <a:off x="574566" y="5687472"/>
            <a:ext cx="7015499" cy="85226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err="1">
                <a:solidFill>
                  <a:srgbClr val="00809A"/>
                </a:solidFill>
                <a:latin typeface="Repsol"/>
                <a:ea typeface="+mj-ea"/>
                <a:cs typeface="+mj-cs"/>
              </a:rPr>
              <a:t>Programación</a:t>
            </a:r>
            <a:r>
              <a:rPr lang="en-US" sz="3600" b="1">
                <a:solidFill>
                  <a:srgbClr val="00809A"/>
                </a:solidFill>
                <a:latin typeface="Repsol"/>
                <a:ea typeface="+mj-ea"/>
                <a:cs typeface="+mj-cs"/>
              </a:rPr>
              <a:t> Open Room 2024</a:t>
            </a:r>
          </a:p>
        </p:txBody>
      </p:sp>
      <p:pic>
        <p:nvPicPr>
          <p:cNvPr id="4" name="Imagen 3">
            <a:extLst>
              <a:ext uri="{FF2B5EF4-FFF2-40B4-BE49-F238E27FC236}">
                <a16:creationId xmlns:a16="http://schemas.microsoft.com/office/drawing/2014/main" id="{BDB79DA6-E40D-C2EE-2AB1-AD4456A74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pic>
        <p:nvPicPr>
          <p:cNvPr id="11" name="Imagen 10">
            <a:extLst>
              <a:ext uri="{FF2B5EF4-FFF2-40B4-BE49-F238E27FC236}">
                <a16:creationId xmlns:a16="http://schemas.microsoft.com/office/drawing/2014/main" id="{8FA13F28-CE8C-4CAC-7E43-0396597FC8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18" name="CuadroTexto 17">
            <a:extLst>
              <a:ext uri="{FF2B5EF4-FFF2-40B4-BE49-F238E27FC236}">
                <a16:creationId xmlns:a16="http://schemas.microsoft.com/office/drawing/2014/main" id="{8EF627F0-91C7-45DC-F044-149248732A78}"/>
              </a:ext>
            </a:extLst>
          </p:cNvPr>
          <p:cNvSpPr txBox="1"/>
          <p:nvPr/>
        </p:nvSpPr>
        <p:spPr>
          <a:xfrm>
            <a:off x="773434" y="5657376"/>
            <a:ext cx="10645131" cy="861005"/>
          </a:xfrm>
          <a:prstGeom prst="rect">
            <a:avLst/>
          </a:prstGeom>
          <a:noFill/>
        </p:spPr>
        <p:txBody>
          <a:bodyPr wrap="square" rtlCol="0">
            <a:spAutoFit/>
          </a:bodyPr>
          <a:lstStyle/>
          <a:p>
            <a:pPr algn="ctr">
              <a:lnSpc>
                <a:spcPct val="90000"/>
              </a:lnSpc>
              <a:spcBef>
                <a:spcPct val="0"/>
              </a:spcBef>
              <a:spcAft>
                <a:spcPts val="600"/>
              </a:spcAft>
            </a:pPr>
            <a:r>
              <a:rPr lang="en-US" sz="5400" err="1">
                <a:solidFill>
                  <a:srgbClr val="00809A"/>
                </a:solidFill>
                <a:latin typeface="Repsol"/>
                <a:ea typeface="+mj-ea"/>
                <a:cs typeface="+mj-cs"/>
              </a:rPr>
              <a:t>Programación</a:t>
            </a:r>
            <a:r>
              <a:rPr lang="en-US" sz="5400">
                <a:solidFill>
                  <a:srgbClr val="00809A"/>
                </a:solidFill>
                <a:latin typeface="Repsol"/>
                <a:ea typeface="+mj-ea"/>
                <a:cs typeface="+mj-cs"/>
              </a:rPr>
              <a:t> </a:t>
            </a:r>
            <a:r>
              <a:rPr lang="en-US" sz="5400" b="1">
                <a:solidFill>
                  <a:srgbClr val="00809A"/>
                </a:solidFill>
                <a:latin typeface="Repsol"/>
                <a:ea typeface="+mj-ea"/>
                <a:cs typeface="+mj-cs"/>
              </a:rPr>
              <a:t>Open Room </a:t>
            </a:r>
            <a:r>
              <a:rPr lang="en-US" sz="5400">
                <a:solidFill>
                  <a:srgbClr val="00809A"/>
                </a:solidFill>
                <a:latin typeface="Repsol"/>
                <a:ea typeface="+mj-ea"/>
                <a:cs typeface="+mj-cs"/>
              </a:rPr>
              <a:t>2025</a:t>
            </a:r>
          </a:p>
        </p:txBody>
      </p:sp>
    </p:spTree>
    <p:extLst>
      <p:ext uri="{BB962C8B-B14F-4D97-AF65-F5344CB8AC3E}">
        <p14:creationId xmlns:p14="http://schemas.microsoft.com/office/powerpoint/2010/main" val="1830456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AE025CB8-98F8-3A37-FD3F-8EA505CE7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pic>
        <p:nvPicPr>
          <p:cNvPr id="32" name="Imagen 31">
            <a:extLst>
              <a:ext uri="{FF2B5EF4-FFF2-40B4-BE49-F238E27FC236}">
                <a16:creationId xmlns:a16="http://schemas.microsoft.com/office/drawing/2014/main" id="{C6CB2940-CDC7-0CF2-9D97-FBB3D0A6B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39" name="Forma libre: forma 18">
            <a:extLst>
              <a:ext uri="{FF2B5EF4-FFF2-40B4-BE49-F238E27FC236}">
                <a16:creationId xmlns:a16="http://schemas.microsoft.com/office/drawing/2014/main" id="{5FE6618A-6EF0-2C52-E798-F9FD10D34F10}"/>
              </a:ext>
            </a:extLst>
          </p:cNvPr>
          <p:cNvSpPr/>
          <p:nvPr/>
        </p:nvSpPr>
        <p:spPr>
          <a:xfrm>
            <a:off x="1210627" y="2240110"/>
            <a:ext cx="10627141" cy="3564022"/>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r>
              <a:rPr lang="es-ES" sz="1200" b="1" i="1" dirty="0">
                <a:solidFill>
                  <a:srgbClr val="FF6200"/>
                </a:solidFill>
                <a:latin typeface="Repsol" panose="02000506030000020004" pitchFamily="2" charset="77"/>
              </a:rPr>
              <a:t>Impacto geopolítico en los mercados energéticos 2024: análisis y perspectivas</a:t>
            </a:r>
            <a:r>
              <a:rPr lang="en-US" sz="1200" b="1" i="1" dirty="0">
                <a:solidFill>
                  <a:srgbClr val="FF6200"/>
                </a:solidFill>
                <a:latin typeface="Repsol" panose="02000506030000020004" pitchFamily="2" charset="77"/>
              </a:rPr>
              <a:t>. </a:t>
            </a:r>
            <a:r>
              <a:rPr lang="en-US" sz="1200" b="1" i="1" dirty="0" err="1">
                <a:solidFill>
                  <a:srgbClr val="FF6200"/>
                </a:solidFill>
                <a:latin typeface="Repsol" panose="02000506030000020004" pitchFamily="2" charset="77"/>
              </a:rPr>
              <a:t>Evento</a:t>
            </a:r>
            <a:r>
              <a:rPr lang="en-US" sz="1200" b="1" i="1" dirty="0">
                <a:solidFill>
                  <a:srgbClr val="FF6200"/>
                </a:solidFill>
                <a:latin typeface="Repsol" panose="02000506030000020004" pitchFamily="2" charset="77"/>
              </a:rPr>
              <a:t>.   </a:t>
            </a:r>
            <a:endParaRPr lang="en-US" sz="1200" dirty="0">
              <a:solidFill>
                <a:srgbClr val="FF6200"/>
              </a:solidFill>
              <a:latin typeface="Repsol" panose="02000506030000020004" pitchFamily="2" charset="77"/>
            </a:endParaRPr>
          </a:p>
          <a:p>
            <a:pPr lvl="0"/>
            <a:r>
              <a:rPr lang="en-US" sz="1200" dirty="0" err="1">
                <a:solidFill>
                  <a:prstClr val="black">
                    <a:hueOff val="0"/>
                    <a:satOff val="0"/>
                    <a:lumOff val="0"/>
                    <a:alphaOff val="0"/>
                  </a:prstClr>
                </a:solidFill>
                <a:latin typeface="Repsol" panose="02000506030000020004" pitchFamily="2" charset="77"/>
              </a:rPr>
              <a:t>Presentación</a:t>
            </a:r>
            <a:r>
              <a:rPr lang="en-US" sz="1200" dirty="0">
                <a:solidFill>
                  <a:prstClr val="black">
                    <a:hueOff val="0"/>
                    <a:satOff val="0"/>
                    <a:lumOff val="0"/>
                    <a:alphaOff val="0"/>
                  </a:prstClr>
                </a:solidFill>
                <a:latin typeface="Repsol" panose="02000506030000020004" pitchFamily="2" charset="77"/>
              </a:rPr>
              <a:t> del </a:t>
            </a:r>
            <a:r>
              <a:rPr lang="en-US" sz="1200" dirty="0" err="1">
                <a:solidFill>
                  <a:prstClr val="black">
                    <a:hueOff val="0"/>
                    <a:satOff val="0"/>
                    <a:lumOff val="0"/>
                    <a:alphaOff val="0"/>
                  </a:prstClr>
                </a:solidFill>
                <a:latin typeface="Repsol" panose="02000506030000020004" pitchFamily="2" charset="77"/>
              </a:rPr>
              <a:t>Anuario</a:t>
            </a:r>
            <a:r>
              <a:rPr lang="en-US" sz="1200" dirty="0">
                <a:solidFill>
                  <a:prstClr val="black">
                    <a:hueOff val="0"/>
                    <a:satOff val="0"/>
                    <a:lumOff val="0"/>
                    <a:alphaOff val="0"/>
                  </a:prstClr>
                </a:solidFill>
                <a:latin typeface="Repsol" panose="02000506030000020004" pitchFamily="2" charset="77"/>
              </a:rPr>
              <a:t> </a:t>
            </a:r>
            <a:r>
              <a:rPr lang="en-US" sz="1200" dirty="0" err="1">
                <a:solidFill>
                  <a:prstClr val="black">
                    <a:hueOff val="0"/>
                    <a:satOff val="0"/>
                    <a:lumOff val="0"/>
                    <a:alphaOff val="0"/>
                  </a:prstClr>
                </a:solidFill>
                <a:latin typeface="Repsol" panose="02000506030000020004" pitchFamily="2" charset="77"/>
              </a:rPr>
              <a:t>Estadístico</a:t>
            </a:r>
            <a:r>
              <a:rPr lang="en-US" sz="1200" dirty="0">
                <a:solidFill>
                  <a:prstClr val="black">
                    <a:hueOff val="0"/>
                    <a:satOff val="0"/>
                    <a:lumOff val="0"/>
                    <a:alphaOff val="0"/>
                  </a:prstClr>
                </a:solidFill>
                <a:latin typeface="Repsol" panose="02000506030000020004" pitchFamily="2" charset="77"/>
              </a:rPr>
              <a:t> </a:t>
            </a:r>
            <a:r>
              <a:rPr lang="en-US" sz="1200" dirty="0" err="1">
                <a:solidFill>
                  <a:prstClr val="black">
                    <a:hueOff val="0"/>
                    <a:satOff val="0"/>
                    <a:lumOff val="0"/>
                    <a:alphaOff val="0"/>
                  </a:prstClr>
                </a:solidFill>
                <a:latin typeface="Repsol" panose="02000506030000020004" pitchFamily="2" charset="77"/>
              </a:rPr>
              <a:t>Energético</a:t>
            </a:r>
            <a:r>
              <a:rPr lang="en-US" sz="1200" dirty="0">
                <a:solidFill>
                  <a:prstClr val="black">
                    <a:hueOff val="0"/>
                    <a:satOff val="0"/>
                    <a:lumOff val="0"/>
                    <a:alphaOff val="0"/>
                  </a:prstClr>
                </a:solidFill>
                <a:latin typeface="Repsol" panose="02000506030000020004" pitchFamily="2" charset="77"/>
              </a:rPr>
              <a:t> 2024, </a:t>
            </a:r>
            <a:r>
              <a:rPr lang="en-US" sz="1200" dirty="0" err="1">
                <a:solidFill>
                  <a:prstClr val="black">
                    <a:hueOff val="0"/>
                    <a:satOff val="0"/>
                    <a:lumOff val="0"/>
                    <a:alphaOff val="0"/>
                  </a:prstClr>
                </a:solidFill>
                <a:latin typeface="Repsol" panose="02000506030000020004" pitchFamily="2" charset="77"/>
              </a:rPr>
              <a:t>elaborado</a:t>
            </a:r>
            <a:r>
              <a:rPr lang="en-US" sz="1200" dirty="0">
                <a:solidFill>
                  <a:prstClr val="black">
                    <a:hueOff val="0"/>
                    <a:satOff val="0"/>
                    <a:lumOff val="0"/>
                    <a:alphaOff val="0"/>
                  </a:prstClr>
                </a:solidFill>
                <a:latin typeface="Repsol" panose="02000506030000020004" pitchFamily="2" charset="77"/>
              </a:rPr>
              <a:t> </a:t>
            </a:r>
            <a:r>
              <a:rPr lang="en-US" sz="1200" dirty="0" err="1">
                <a:solidFill>
                  <a:prstClr val="black">
                    <a:hueOff val="0"/>
                    <a:satOff val="0"/>
                    <a:lumOff val="0"/>
                    <a:alphaOff val="0"/>
                  </a:prstClr>
                </a:solidFill>
                <a:latin typeface="Repsol" panose="02000506030000020004" pitchFamily="2" charset="77"/>
              </a:rPr>
              <a:t>por</a:t>
            </a:r>
            <a:r>
              <a:rPr lang="en-US" sz="1200" dirty="0">
                <a:solidFill>
                  <a:prstClr val="black">
                    <a:hueOff val="0"/>
                    <a:satOff val="0"/>
                    <a:lumOff val="0"/>
                    <a:alphaOff val="0"/>
                  </a:prstClr>
                </a:solidFill>
                <a:latin typeface="Repsol" panose="02000506030000020004" pitchFamily="2" charset="77"/>
              </a:rPr>
              <a:t> Repsol, y </a:t>
            </a:r>
            <a:r>
              <a:rPr lang="en-US" sz="1200" dirty="0" err="1">
                <a:solidFill>
                  <a:prstClr val="black">
                    <a:hueOff val="0"/>
                    <a:satOff val="0"/>
                    <a:lumOff val="0"/>
                    <a:alphaOff val="0"/>
                  </a:prstClr>
                </a:solidFill>
                <a:latin typeface="Repsol" panose="02000506030000020004" pitchFamily="2" charset="77"/>
              </a:rPr>
              <a:t>análisis</a:t>
            </a:r>
            <a:r>
              <a:rPr lang="en-US" sz="1200" dirty="0">
                <a:solidFill>
                  <a:prstClr val="black">
                    <a:hueOff val="0"/>
                    <a:satOff val="0"/>
                    <a:lumOff val="0"/>
                    <a:alphaOff val="0"/>
                  </a:prstClr>
                </a:solidFill>
                <a:latin typeface="Repsol" panose="02000506030000020004" pitchFamily="2" charset="77"/>
              </a:rPr>
              <a:t> de la </a:t>
            </a:r>
            <a:r>
              <a:rPr lang="en-US" sz="1200" dirty="0" err="1">
                <a:solidFill>
                  <a:prstClr val="black">
                    <a:hueOff val="0"/>
                    <a:satOff val="0"/>
                    <a:lumOff val="0"/>
                    <a:alphaOff val="0"/>
                  </a:prstClr>
                </a:solidFill>
                <a:latin typeface="Repsol" panose="02000506030000020004" pitchFamily="2" charset="77"/>
              </a:rPr>
              <a:t>evolución</a:t>
            </a:r>
            <a:r>
              <a:rPr lang="en-US" sz="1200" dirty="0">
                <a:solidFill>
                  <a:prstClr val="black">
                    <a:hueOff val="0"/>
                    <a:satOff val="0"/>
                    <a:lumOff val="0"/>
                    <a:alphaOff val="0"/>
                  </a:prstClr>
                </a:solidFill>
                <a:latin typeface="Repsol" panose="02000506030000020004" pitchFamily="2" charset="77"/>
              </a:rPr>
              <a:t> de los mercados </a:t>
            </a:r>
            <a:r>
              <a:rPr lang="en-US" sz="1200" dirty="0" err="1">
                <a:solidFill>
                  <a:prstClr val="black">
                    <a:hueOff val="0"/>
                    <a:satOff val="0"/>
                    <a:lumOff val="0"/>
                    <a:alphaOff val="0"/>
                  </a:prstClr>
                </a:solidFill>
                <a:latin typeface="Repsol" panose="02000506030000020004" pitchFamily="2" charset="77"/>
              </a:rPr>
              <a:t>energéticos</a:t>
            </a:r>
            <a:r>
              <a:rPr lang="en-US" sz="1200" dirty="0">
                <a:solidFill>
                  <a:prstClr val="black">
                    <a:hueOff val="0"/>
                    <a:satOff val="0"/>
                    <a:lumOff val="0"/>
                    <a:alphaOff val="0"/>
                  </a:prstClr>
                </a:solidFill>
                <a:latin typeface="Repsol" panose="02000506030000020004" pitchFamily="2" charset="77"/>
              </a:rPr>
              <a:t> de 2022 a 2024, ante </a:t>
            </a:r>
            <a:r>
              <a:rPr lang="en-US" sz="1200" dirty="0" err="1">
                <a:solidFill>
                  <a:prstClr val="black">
                    <a:hueOff val="0"/>
                    <a:satOff val="0"/>
                    <a:lumOff val="0"/>
                    <a:alphaOff val="0"/>
                  </a:prstClr>
                </a:solidFill>
                <a:latin typeface="Repsol" panose="02000506030000020004" pitchFamily="2" charset="77"/>
              </a:rPr>
              <a:t>el</a:t>
            </a:r>
            <a:r>
              <a:rPr lang="en-US" sz="1200" dirty="0">
                <a:solidFill>
                  <a:prstClr val="black">
                    <a:hueOff val="0"/>
                    <a:satOff val="0"/>
                    <a:lumOff val="0"/>
                    <a:alphaOff val="0"/>
                  </a:prstClr>
                </a:solidFill>
                <a:latin typeface="Repsol" panose="02000506030000020004" pitchFamily="2" charset="77"/>
              </a:rPr>
              <a:t> </a:t>
            </a:r>
            <a:r>
              <a:rPr lang="en-US" sz="1200" dirty="0" err="1">
                <a:solidFill>
                  <a:prstClr val="black">
                    <a:hueOff val="0"/>
                    <a:satOff val="0"/>
                    <a:lumOff val="0"/>
                    <a:alphaOff val="0"/>
                  </a:prstClr>
                </a:solidFill>
                <a:latin typeface="Repsol" panose="02000506030000020004" pitchFamily="2" charset="77"/>
              </a:rPr>
              <a:t>contexto</a:t>
            </a:r>
            <a:r>
              <a:rPr lang="en-US" sz="1200" dirty="0">
                <a:solidFill>
                  <a:prstClr val="black">
                    <a:hueOff val="0"/>
                    <a:satOff val="0"/>
                    <a:lumOff val="0"/>
                    <a:alphaOff val="0"/>
                  </a:prstClr>
                </a:solidFill>
                <a:latin typeface="Repsol" panose="02000506030000020004" pitchFamily="2" charset="77"/>
              </a:rPr>
              <a:t> </a:t>
            </a:r>
            <a:r>
              <a:rPr lang="en-US" sz="1200" dirty="0" err="1">
                <a:solidFill>
                  <a:prstClr val="black">
                    <a:hueOff val="0"/>
                    <a:satOff val="0"/>
                    <a:lumOff val="0"/>
                    <a:alphaOff val="0"/>
                  </a:prstClr>
                </a:solidFill>
                <a:latin typeface="Repsol" panose="02000506030000020004" pitchFamily="2" charset="77"/>
              </a:rPr>
              <a:t>geopolítico</a:t>
            </a:r>
            <a:r>
              <a:rPr lang="en-US" sz="1200" dirty="0">
                <a:solidFill>
                  <a:prstClr val="black">
                    <a:hueOff val="0"/>
                    <a:satOff val="0"/>
                    <a:lumOff val="0"/>
                    <a:alphaOff val="0"/>
                  </a:prstClr>
                </a:solidFill>
                <a:latin typeface="Repsol" panose="02000506030000020004" pitchFamily="2" charset="77"/>
              </a:rPr>
              <a:t>. </a:t>
            </a:r>
            <a:r>
              <a:rPr lang="en-US" sz="1200" dirty="0" err="1">
                <a:solidFill>
                  <a:prstClr val="black">
                    <a:hueOff val="0"/>
                    <a:satOff val="0"/>
                    <a:lumOff val="0"/>
                    <a:alphaOff val="0"/>
                  </a:prstClr>
                </a:solidFill>
                <a:latin typeface="Repsol" panose="02000506030000020004" pitchFamily="2" charset="77"/>
              </a:rPr>
              <a:t>Anuario</a:t>
            </a:r>
            <a:r>
              <a:rPr lang="en-US" sz="1200" dirty="0">
                <a:solidFill>
                  <a:prstClr val="black">
                    <a:hueOff val="0"/>
                    <a:satOff val="0"/>
                    <a:lumOff val="0"/>
                    <a:alphaOff val="0"/>
                  </a:prstClr>
                </a:solidFill>
                <a:latin typeface="Repsol" panose="02000506030000020004" pitchFamily="2" charset="77"/>
              </a:rPr>
              <a:t> disponible </a:t>
            </a:r>
            <a:r>
              <a:rPr lang="en-US" sz="1200" dirty="0" err="1">
                <a:solidFill>
                  <a:prstClr val="black">
                    <a:hueOff val="0"/>
                    <a:satOff val="0"/>
                    <a:lumOff val="0"/>
                    <a:alphaOff val="0"/>
                  </a:prstClr>
                </a:solidFill>
                <a:latin typeface="Repsol" panose="02000506030000020004" pitchFamily="2" charset="77"/>
              </a:rPr>
              <a:t>en</a:t>
            </a:r>
            <a:r>
              <a:rPr lang="en-US" sz="1200" dirty="0">
                <a:solidFill>
                  <a:prstClr val="black">
                    <a:hueOff val="0"/>
                    <a:satOff val="0"/>
                    <a:lumOff val="0"/>
                    <a:alphaOff val="0"/>
                  </a:prstClr>
                </a:solidFill>
                <a:latin typeface="Repsol" panose="02000506030000020004" pitchFamily="2" charset="77"/>
              </a:rPr>
              <a:t> repsol.com.</a:t>
            </a:r>
          </a:p>
          <a:p>
            <a:pPr lvl="0"/>
            <a:endParaRPr lang="en-US" sz="1200" dirty="0">
              <a:solidFill>
                <a:srgbClr val="FF6200"/>
              </a:solidFill>
              <a:latin typeface="Repsol" panose="02000506030000020004" pitchFamily="2" charset="77"/>
            </a:endParaRPr>
          </a:p>
          <a:p>
            <a:r>
              <a:rPr lang="en-US" sz="1200" b="1" i="1" dirty="0">
                <a:solidFill>
                  <a:srgbClr val="FF6200"/>
                </a:solidFill>
                <a:latin typeface="Repsol" panose="02000506030000020004" pitchFamily="2" charset="77"/>
              </a:rPr>
              <a:t>“CO2 </a:t>
            </a:r>
            <a:r>
              <a:rPr lang="en-US" sz="1200" b="1" i="1" dirty="0" err="1">
                <a:solidFill>
                  <a:srgbClr val="FF6200"/>
                </a:solidFill>
                <a:latin typeface="Repsol" panose="02000506030000020004" pitchFamily="2" charset="77"/>
              </a:rPr>
              <a:t>utilisation</a:t>
            </a:r>
            <a:r>
              <a:rPr lang="en-US" sz="1200" b="1" i="1" dirty="0">
                <a:solidFill>
                  <a:srgbClr val="FF6200"/>
                </a:solidFill>
                <a:latin typeface="Repsol" panose="02000506030000020004" pitchFamily="2" charset="77"/>
              </a:rPr>
              <a:t>: a transformation potential into products of industrial interest​”</a:t>
            </a:r>
            <a:r>
              <a:rPr lang="es-ES_tradnl" sz="1200" b="1" i="1" dirty="0">
                <a:solidFill>
                  <a:srgbClr val="FF6200"/>
                </a:solidFill>
                <a:latin typeface="Repsol" panose="02000506030000020004" pitchFamily="2" charset="77"/>
              </a:rPr>
              <a:t>. </a:t>
            </a:r>
            <a:r>
              <a:rPr lang="es-ES_tradnl" sz="1200" b="1" i="1" dirty="0" err="1">
                <a:solidFill>
                  <a:srgbClr val="FF6200"/>
                </a:solidFill>
                <a:latin typeface="Repsol" panose="02000506030000020004" pitchFamily="2" charset="77"/>
              </a:rPr>
              <a:t>Webinar</a:t>
            </a:r>
            <a:r>
              <a:rPr lang="es-ES_tradnl" sz="1200" b="1" i="1" dirty="0">
                <a:solidFill>
                  <a:srgbClr val="FF6200"/>
                </a:solidFill>
                <a:latin typeface="Repsol" panose="02000506030000020004" pitchFamily="2" charset="77"/>
              </a:rPr>
              <a:t>. </a:t>
            </a:r>
          </a:p>
          <a:p>
            <a:r>
              <a:rPr lang="es-ES" sz="1200" dirty="0">
                <a:solidFill>
                  <a:prstClr val="black">
                    <a:hueOff val="0"/>
                    <a:satOff val="0"/>
                    <a:lumOff val="0"/>
                    <a:alphaOff val="0"/>
                  </a:prstClr>
                </a:solidFill>
                <a:latin typeface="Repsol" panose="02000506030000020004" pitchFamily="2" charset="77"/>
              </a:rPr>
              <a:t>En este evento on-line analizará  las distintas tecnologías para la utilización del CO2, sus retos y oportunidades.</a:t>
            </a:r>
          </a:p>
          <a:p>
            <a:endParaRPr lang="es-ES_tradnl" sz="1200" b="1" i="1" dirty="0">
              <a:solidFill>
                <a:srgbClr val="FF0000"/>
              </a:solidFill>
              <a:latin typeface="Repsol" panose="02000506030000020004" pitchFamily="2" charset="77"/>
            </a:endParaRPr>
          </a:p>
          <a:p>
            <a:r>
              <a:rPr lang="es-ES" sz="1200" b="1" i="1" dirty="0">
                <a:solidFill>
                  <a:srgbClr val="FF6200"/>
                </a:solidFill>
                <a:latin typeface="Repsol" panose="02000506030000020004" pitchFamily="2" charset="77"/>
              </a:rPr>
              <a:t>“Claves para la implantación satisfactoria de las energías renovables en España”. Evento. </a:t>
            </a:r>
          </a:p>
          <a:p>
            <a:r>
              <a:rPr lang="es-ES" sz="1200" dirty="0">
                <a:solidFill>
                  <a:prstClr val="black">
                    <a:hueOff val="0"/>
                    <a:satOff val="0"/>
                    <a:lumOff val="0"/>
                    <a:alphaOff val="0"/>
                  </a:prstClr>
                </a:solidFill>
                <a:latin typeface="Repsol" panose="02000506030000020004" pitchFamily="2" charset="77"/>
              </a:rPr>
              <a:t>En esta jornada se debatirán las oportunidades del desarrollo de las energías renovables en España y los desafíos más relevantes de poder llevarlo a cabo para una implantación exitosa.</a:t>
            </a:r>
          </a:p>
          <a:p>
            <a:endParaRPr lang="es-ES" sz="1200" dirty="0">
              <a:solidFill>
                <a:prstClr val="black">
                  <a:hueOff val="0"/>
                  <a:satOff val="0"/>
                  <a:lumOff val="0"/>
                  <a:alphaOff val="0"/>
                </a:prstClr>
              </a:solidFill>
              <a:latin typeface="Repsol" panose="02000506030000020004" pitchFamily="2" charset="77"/>
            </a:endParaRPr>
          </a:p>
          <a:p>
            <a:endParaRPr lang="es-ES_tradnl" sz="1200" dirty="0">
              <a:solidFill>
                <a:prstClr val="black">
                  <a:hueOff val="0"/>
                  <a:satOff val="0"/>
                  <a:lumOff val="0"/>
                  <a:alphaOff val="0"/>
                </a:prstClr>
              </a:solidFill>
              <a:latin typeface="Repsol" panose="02000506030000020004" pitchFamily="2" charset="77"/>
            </a:endParaRPr>
          </a:p>
          <a:p>
            <a:endParaRPr lang="es-ES_tradnl" sz="1200" dirty="0">
              <a:solidFill>
                <a:srgbClr val="FF6200"/>
              </a:solidFill>
              <a:latin typeface="Repsol" panose="02000506030000020004" pitchFamily="2" charset="77"/>
            </a:endParaRPr>
          </a:p>
          <a:p>
            <a:pPr lvl="0"/>
            <a:endParaRPr lang="es-ES_tradnl" sz="1200" b="0" dirty="0">
              <a:solidFill>
                <a:srgbClr val="FF6200"/>
              </a:solidFill>
              <a:latin typeface="Repsol" panose="02000506030000020004" pitchFamily="2" charset="77"/>
            </a:endParaRPr>
          </a:p>
          <a:p>
            <a:pPr lvl="0"/>
            <a:endParaRPr lang="en-US" sz="1200" b="0" dirty="0">
              <a:solidFill>
                <a:srgbClr val="FF0000"/>
              </a:solidFill>
              <a:latin typeface="Repsol" panose="02000506030000020004" pitchFamily="2" charset="77"/>
            </a:endParaRPr>
          </a:p>
        </p:txBody>
      </p:sp>
      <p:sp>
        <p:nvSpPr>
          <p:cNvPr id="11" name="Título 3">
            <a:extLst>
              <a:ext uri="{FF2B5EF4-FFF2-40B4-BE49-F238E27FC236}">
                <a16:creationId xmlns:a16="http://schemas.microsoft.com/office/drawing/2014/main" id="{8852D1FB-493F-65DC-4BB0-0DC9C472FD9A}"/>
              </a:ext>
            </a:extLst>
          </p:cNvPr>
          <p:cNvSpPr txBox="1">
            <a:spLocks/>
          </p:cNvSpPr>
          <p:nvPr/>
        </p:nvSpPr>
        <p:spPr>
          <a:xfrm>
            <a:off x="229302" y="265660"/>
            <a:ext cx="2713596" cy="646331"/>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Programación</a:t>
            </a:r>
            <a:endParaRPr lang="es-ES" sz="600" i="1">
              <a:solidFill>
                <a:schemeClr val="tx1">
                  <a:lumMod val="50000"/>
                  <a:lumOff val="50000"/>
                </a:schemeClr>
              </a:solidFill>
              <a:latin typeface="+mn-lt"/>
            </a:endParaRPr>
          </a:p>
        </p:txBody>
      </p:sp>
      <p:sp>
        <p:nvSpPr>
          <p:cNvPr id="12" name="CuadroTexto 11">
            <a:extLst>
              <a:ext uri="{FF2B5EF4-FFF2-40B4-BE49-F238E27FC236}">
                <a16:creationId xmlns:a16="http://schemas.microsoft.com/office/drawing/2014/main" id="{32D90B9A-EF95-745F-CA59-941226F209FF}"/>
              </a:ext>
            </a:extLst>
          </p:cNvPr>
          <p:cNvSpPr txBox="1"/>
          <p:nvPr/>
        </p:nvSpPr>
        <p:spPr>
          <a:xfrm>
            <a:off x="229303" y="1209983"/>
            <a:ext cx="6909818" cy="646331"/>
          </a:xfrm>
          <a:prstGeom prst="rect">
            <a:avLst/>
          </a:prstGeom>
          <a:noFill/>
        </p:spPr>
        <p:txBody>
          <a:bodyPr wrap="square" rtlCol="0">
            <a:spAutoFit/>
          </a:bodyPr>
          <a:lstStyle/>
          <a:p>
            <a:r>
              <a:rPr lang="es-ES_tradnl" sz="1200">
                <a:solidFill>
                  <a:schemeClr val="bg1"/>
                </a:solidFill>
                <a:latin typeface="Repsol" panose="02000506030000020004" pitchFamily="2" charset="77"/>
              </a:rPr>
              <a:t>Esta programación está sujeta a cambios. La inscripción estará disponible con dos semanas de antelación en el calendario de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  Las grabaciones de los eventos pasados están disponibles en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3" name="Título 3">
            <a:extLst>
              <a:ext uri="{FF2B5EF4-FFF2-40B4-BE49-F238E27FC236}">
                <a16:creationId xmlns:a16="http://schemas.microsoft.com/office/drawing/2014/main" id="{4DB09088-1179-E203-CB95-931D2234439F}"/>
              </a:ext>
            </a:extLst>
          </p:cNvPr>
          <p:cNvSpPr txBox="1">
            <a:spLocks/>
          </p:cNvSpPr>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Open </a:t>
            </a:r>
            <a:r>
              <a:rPr lang="es-ES_tradnl" sz="3200" b="1" err="1">
                <a:solidFill>
                  <a:schemeClr val="bg1"/>
                </a:solidFill>
                <a:latin typeface="Repsol"/>
              </a:rPr>
              <a:t>Room</a:t>
            </a:r>
            <a:r>
              <a:rPr lang="es-ES_tradnl" sz="3200" b="1">
                <a:solidFill>
                  <a:schemeClr val="bg1"/>
                </a:solidFill>
                <a:latin typeface="Repsol"/>
              </a:rPr>
              <a:t> 2025</a:t>
            </a:r>
            <a:endParaRPr lang="es-ES" sz="3200" i="1">
              <a:solidFill>
                <a:schemeClr val="tx1">
                  <a:lumMod val="50000"/>
                  <a:lumOff val="50000"/>
                </a:schemeClr>
              </a:solidFill>
              <a:latin typeface="+mn-lt"/>
            </a:endParaRPr>
          </a:p>
        </p:txBody>
      </p:sp>
      <p:sp>
        <p:nvSpPr>
          <p:cNvPr id="16" name="Título 3">
            <a:extLst>
              <a:ext uri="{FF2B5EF4-FFF2-40B4-BE49-F238E27FC236}">
                <a16:creationId xmlns:a16="http://schemas.microsoft.com/office/drawing/2014/main" id="{E09D1C14-697A-2033-1E07-C54340CFDBCE}"/>
              </a:ext>
            </a:extLst>
          </p:cNvPr>
          <p:cNvSpPr txBox="1">
            <a:spLocks/>
          </p:cNvSpPr>
          <p:nvPr/>
        </p:nvSpPr>
        <p:spPr>
          <a:xfrm rot="16200000">
            <a:off x="-1186706" y="3546539"/>
            <a:ext cx="3813340" cy="981326"/>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4300" b="1">
                <a:solidFill>
                  <a:srgbClr val="FF6200"/>
                </a:solidFill>
                <a:latin typeface="Repsol"/>
              </a:rPr>
              <a:t>ENERO</a:t>
            </a:r>
            <a:br>
              <a:rPr lang="es-ES_tradnl" sz="4800" b="1">
                <a:solidFill>
                  <a:srgbClr val="FF6200"/>
                </a:solidFill>
                <a:latin typeface="+mn-lt"/>
              </a:rPr>
            </a:br>
            <a:endParaRPr lang="es-ES" sz="900" i="1">
              <a:solidFill>
                <a:srgbClr val="FF6200"/>
              </a:solidFill>
              <a:latin typeface="+mn-lt"/>
            </a:endParaRPr>
          </a:p>
        </p:txBody>
      </p:sp>
      <p:grpSp>
        <p:nvGrpSpPr>
          <p:cNvPr id="30" name="Group 29">
            <a:extLst>
              <a:ext uri="{FF2B5EF4-FFF2-40B4-BE49-F238E27FC236}">
                <a16:creationId xmlns:a16="http://schemas.microsoft.com/office/drawing/2014/main" id="{7E7C5D25-22AC-C632-018F-1BAC37518AA0}"/>
              </a:ext>
            </a:extLst>
          </p:cNvPr>
          <p:cNvGrpSpPr/>
          <p:nvPr/>
        </p:nvGrpSpPr>
        <p:grpSpPr>
          <a:xfrm>
            <a:off x="0" y="5894353"/>
            <a:ext cx="9297364" cy="944556"/>
            <a:chOff x="4763" y="5915695"/>
            <a:chExt cx="9297364" cy="944556"/>
          </a:xfrm>
        </p:grpSpPr>
        <p:sp>
          <p:nvSpPr>
            <p:cNvPr id="23" name="Rectangle 22">
              <a:extLst>
                <a:ext uri="{FF2B5EF4-FFF2-40B4-BE49-F238E27FC236}">
                  <a16:creationId xmlns:a16="http://schemas.microsoft.com/office/drawing/2014/main" id="{3319EF0D-DDC5-A99C-C3DE-11710E9F72B9}"/>
                </a:ext>
              </a:extLst>
            </p:cNvPr>
            <p:cNvSpPr/>
            <p:nvPr/>
          </p:nvSpPr>
          <p:spPr>
            <a:xfrm>
              <a:off x="4763" y="6183976"/>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grpSp>
          <p:nvGrpSpPr>
            <p:cNvPr id="24" name="Group 23">
              <a:extLst>
                <a:ext uri="{FF2B5EF4-FFF2-40B4-BE49-F238E27FC236}">
                  <a16:creationId xmlns:a16="http://schemas.microsoft.com/office/drawing/2014/main" id="{704107B1-5D6A-3514-2730-A4E9D343AD8A}"/>
                </a:ext>
              </a:extLst>
            </p:cNvPr>
            <p:cNvGrpSpPr/>
            <p:nvPr/>
          </p:nvGrpSpPr>
          <p:grpSpPr>
            <a:xfrm>
              <a:off x="168133" y="5915695"/>
              <a:ext cx="9133994" cy="936966"/>
              <a:chOff x="168133" y="5915695"/>
              <a:chExt cx="9133994" cy="936966"/>
            </a:xfrm>
          </p:grpSpPr>
          <p:pic>
            <p:nvPicPr>
              <p:cNvPr id="25" name="Picture 24" descr="A close-up of a logo&#10;&#10;Descripción generada automáticamente">
                <a:extLst>
                  <a:ext uri="{FF2B5EF4-FFF2-40B4-BE49-F238E27FC236}">
                    <a16:creationId xmlns:a16="http://schemas.microsoft.com/office/drawing/2014/main" id="{4EB230D7-A397-CBEE-8D96-5C9879FDCB8C}"/>
                  </a:ext>
                </a:extLst>
              </p:cNvPr>
              <p:cNvPicPr>
                <a:picLocks noChangeAspect="1"/>
              </p:cNvPicPr>
              <p:nvPr/>
            </p:nvPicPr>
            <p:blipFill>
              <a:blip r:embed="rId5"/>
              <a:stretch>
                <a:fillRect/>
              </a:stretch>
            </p:blipFill>
            <p:spPr>
              <a:xfrm>
                <a:off x="4626292" y="6487478"/>
                <a:ext cx="278130" cy="161925"/>
              </a:xfrm>
              <a:prstGeom prst="rect">
                <a:avLst/>
              </a:prstGeom>
            </p:spPr>
          </p:pic>
          <p:pic>
            <p:nvPicPr>
              <p:cNvPr id="26" name="Imagen 21" descr="A person speaking to a speaker&#10;&#10;Descripción generada automáticamente">
                <a:extLst>
                  <a:ext uri="{FF2B5EF4-FFF2-40B4-BE49-F238E27FC236}">
                    <a16:creationId xmlns:a16="http://schemas.microsoft.com/office/drawing/2014/main" id="{6CE3D5C7-4022-E921-9E11-050CAA9751BB}"/>
                  </a:ext>
                </a:extLst>
              </p:cNvPr>
              <p:cNvPicPr>
                <a:picLocks noChangeAspect="1"/>
              </p:cNvPicPr>
              <p:nvPr/>
            </p:nvPicPr>
            <p:blipFill rotWithShape="1">
              <a:blip r:embed="rId3">
                <a:extLst>
                  <a:ext uri="{28A0092B-C50C-407E-A947-70E740481C1C}">
                    <a14:useLocalDpi xmlns:a14="http://schemas.microsoft.com/office/drawing/2010/main" val="0"/>
                  </a:ext>
                </a:extLst>
              </a:blip>
              <a:srcRect l="34922" t="90520" r="27458" b="-184"/>
              <a:stretch/>
            </p:blipFill>
            <p:spPr>
              <a:xfrm>
                <a:off x="4906067" y="6195441"/>
                <a:ext cx="4396060" cy="653178"/>
              </a:xfrm>
              <a:prstGeom prst="rect">
                <a:avLst/>
              </a:prstGeom>
            </p:spPr>
          </p:pic>
          <p:pic>
            <p:nvPicPr>
              <p:cNvPr id="27" name="Picture 26" descr="A green and blue letter e&#10;&#10;Descripción generada automáticamente">
                <a:extLst>
                  <a:ext uri="{FF2B5EF4-FFF2-40B4-BE49-F238E27FC236}">
                    <a16:creationId xmlns:a16="http://schemas.microsoft.com/office/drawing/2014/main" id="{AC70269A-CCD7-D3FA-B753-ECD59FDEDF05}"/>
                  </a:ext>
                </a:extLst>
              </p:cNvPr>
              <p:cNvPicPr>
                <a:picLocks noChangeAspect="1"/>
              </p:cNvPicPr>
              <p:nvPr/>
            </p:nvPicPr>
            <p:blipFill>
              <a:blip r:embed="rId6"/>
              <a:stretch>
                <a:fillRect/>
              </a:stretch>
            </p:blipFill>
            <p:spPr>
              <a:xfrm>
                <a:off x="2336482" y="6414135"/>
                <a:ext cx="293370" cy="238125"/>
              </a:xfrm>
              <a:prstGeom prst="rect">
                <a:avLst/>
              </a:prstGeom>
            </p:spPr>
          </p:pic>
          <p:pic>
            <p:nvPicPr>
              <p:cNvPr id="28" name="Imagen 21">
                <a:extLst>
                  <a:ext uri="{FF2B5EF4-FFF2-40B4-BE49-F238E27FC236}">
                    <a16:creationId xmlns:a16="http://schemas.microsoft.com/office/drawing/2014/main" id="{0114C593-3528-FD9C-B044-6C4AE8ECA5FE}"/>
                  </a:ext>
                </a:extLst>
              </p:cNvPr>
              <p:cNvPicPr>
                <a:picLocks noChangeAspect="1"/>
              </p:cNvPicPr>
              <p:nvPr/>
            </p:nvPicPr>
            <p:blipFill rotWithShape="1">
              <a:blip r:embed="rId3">
                <a:extLst>
                  <a:ext uri="{28A0092B-C50C-407E-A947-70E740481C1C}">
                    <a14:useLocalDpi xmlns:a14="http://schemas.microsoft.com/office/drawing/2010/main" val="0"/>
                  </a:ext>
                </a:extLst>
              </a:blip>
              <a:srcRect l="916" t="85983" r="80868" b="-104"/>
              <a:stretch/>
            </p:blipFill>
            <p:spPr>
              <a:xfrm>
                <a:off x="168133" y="5918378"/>
                <a:ext cx="2160369" cy="930254"/>
              </a:xfrm>
              <a:prstGeom prst="rect">
                <a:avLst/>
              </a:prstGeom>
            </p:spPr>
          </p:pic>
          <p:pic>
            <p:nvPicPr>
              <p:cNvPr id="29" name="Imagen 21" descr="A group of logos with text&#10;&#10;Descripción generada automáticamente">
                <a:extLst>
                  <a:ext uri="{FF2B5EF4-FFF2-40B4-BE49-F238E27FC236}">
                    <a16:creationId xmlns:a16="http://schemas.microsoft.com/office/drawing/2014/main" id="{E17287E3-BD05-1E7C-E5C0-22F41274C5B4}"/>
                  </a:ext>
                </a:extLst>
              </p:cNvPr>
              <p:cNvPicPr>
                <a:picLocks noChangeAspect="1"/>
              </p:cNvPicPr>
              <p:nvPr/>
            </p:nvPicPr>
            <p:blipFill rotWithShape="1">
              <a:blip r:embed="rId3">
                <a:extLst>
                  <a:ext uri="{28A0092B-C50C-407E-A947-70E740481C1C}">
                    <a14:useLocalDpi xmlns:a14="http://schemas.microsoft.com/office/drawing/2010/main" val="0"/>
                  </a:ext>
                </a:extLst>
              </a:blip>
              <a:srcRect l="18554" t="85922" r="64591" b="-145"/>
              <a:stretch/>
            </p:blipFill>
            <p:spPr>
              <a:xfrm>
                <a:off x="2602791" y="5915695"/>
                <a:ext cx="1998901" cy="936966"/>
              </a:xfrm>
              <a:prstGeom prst="rect">
                <a:avLst/>
              </a:prstGeom>
            </p:spPr>
          </p:pic>
        </p:grpSp>
      </p:grpSp>
      <p:cxnSp>
        <p:nvCxnSpPr>
          <p:cNvPr id="33" name="Conector recto 7">
            <a:extLst>
              <a:ext uri="{FF2B5EF4-FFF2-40B4-BE49-F238E27FC236}">
                <a16:creationId xmlns:a16="http://schemas.microsoft.com/office/drawing/2014/main" id="{FA7A77C0-FFC9-4B0D-FE1D-05682A0195E7}"/>
              </a:ext>
            </a:extLst>
          </p:cNvPr>
          <p:cNvCxnSpPr>
            <a:cxnSpLocks/>
          </p:cNvCxnSpPr>
          <p:nvPr/>
        </p:nvCxnSpPr>
        <p:spPr>
          <a:xfrm>
            <a:off x="1036774"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pic>
        <p:nvPicPr>
          <p:cNvPr id="2050" name="Picture 2">
            <a:extLst>
              <a:ext uri="{FF2B5EF4-FFF2-40B4-BE49-F238E27FC236}">
                <a16:creationId xmlns:a16="http://schemas.microsoft.com/office/drawing/2014/main" id="{A36D6230-3417-98ED-9676-AC45E604A9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7368" y="6483223"/>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Logotipo, nombre de la empresa&#10;&#10;Descripción generada automáticamente">
            <a:extLst>
              <a:ext uri="{FF2B5EF4-FFF2-40B4-BE49-F238E27FC236}">
                <a16:creationId xmlns:a16="http://schemas.microsoft.com/office/drawing/2014/main" id="{85059627-8D1F-A6AA-E9EF-A17F7F735B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1439" y="6354690"/>
            <a:ext cx="465660" cy="314794"/>
          </a:xfrm>
          <a:prstGeom prst="rect">
            <a:avLst/>
          </a:prstGeom>
        </p:spPr>
      </p:pic>
      <p:pic>
        <p:nvPicPr>
          <p:cNvPr id="18" name="Imagen 17" descr="Logotipo, nombre de la empresa&#10;&#10;Descripción generada automáticamente">
            <a:extLst>
              <a:ext uri="{FF2B5EF4-FFF2-40B4-BE49-F238E27FC236}">
                <a16:creationId xmlns:a16="http://schemas.microsoft.com/office/drawing/2014/main" id="{E8DE0909-5459-136B-CCB9-4D83B48AB1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1692" y="6408714"/>
            <a:ext cx="351132" cy="330477"/>
          </a:xfrm>
          <a:prstGeom prst="rect">
            <a:avLst/>
          </a:prstGeom>
        </p:spPr>
      </p:pic>
      <p:pic>
        <p:nvPicPr>
          <p:cNvPr id="2" name="Picture 2" descr="AEE renueva su imagen corporativa y estrena logo - Asociación Empresarial  Eólica">
            <a:extLst>
              <a:ext uri="{FF2B5EF4-FFF2-40B4-BE49-F238E27FC236}">
                <a16:creationId xmlns:a16="http://schemas.microsoft.com/office/drawing/2014/main" id="{93818ADD-B59A-5480-5B49-1BD9BC6C04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87989"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98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286E462D-071F-E575-790B-A6D81F43A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Imagen 31">
            <a:extLst>
              <a:ext uri="{FF2B5EF4-FFF2-40B4-BE49-F238E27FC236}">
                <a16:creationId xmlns:a16="http://schemas.microsoft.com/office/drawing/2014/main" id="{C6CB2940-CDC7-0CF2-9D97-FBB3D0A6B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9" name="Forma libre: forma 18">
            <a:extLst>
              <a:ext uri="{FF2B5EF4-FFF2-40B4-BE49-F238E27FC236}">
                <a16:creationId xmlns:a16="http://schemas.microsoft.com/office/drawing/2014/main" id="{B75D2369-A2BA-951C-4BA5-0AD32F99A9FF}"/>
              </a:ext>
            </a:extLst>
          </p:cNvPr>
          <p:cNvSpPr/>
          <p:nvPr/>
        </p:nvSpPr>
        <p:spPr>
          <a:xfrm>
            <a:off x="1015410" y="2126032"/>
            <a:ext cx="11099981" cy="4155581"/>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defTabSz="488950">
              <a:lnSpc>
                <a:spcPct val="90000"/>
              </a:lnSpc>
              <a:spcBef>
                <a:spcPct val="0"/>
              </a:spcBef>
              <a:spcAft>
                <a:spcPct val="35000"/>
              </a:spcAft>
            </a:pPr>
            <a:r>
              <a:rPr lang="es-ES_tradnl" sz="1200" b="1" i="1">
                <a:solidFill>
                  <a:srgbClr val="FF6200"/>
                </a:solidFill>
                <a:latin typeface="Repsol" panose="02000506030000020004" pitchFamily="2" charset="77"/>
              </a:rPr>
              <a:t>“</a:t>
            </a:r>
            <a:r>
              <a:rPr lang="es-ES" sz="1200" b="1" i="1">
                <a:solidFill>
                  <a:srgbClr val="FF6200"/>
                </a:solidFill>
                <a:latin typeface="Repsol" panose="02000506030000020004" pitchFamily="2" charset="77"/>
              </a:rPr>
              <a:t>ETS y </a:t>
            </a:r>
            <a:r>
              <a:rPr lang="es-ES" sz="1200" b="1" i="1" err="1">
                <a:solidFill>
                  <a:srgbClr val="FF6200"/>
                </a:solidFill>
                <a:latin typeface="Repsol" panose="02000506030000020004" pitchFamily="2" charset="77"/>
              </a:rPr>
              <a:t>FuelEU</a:t>
            </a:r>
            <a:r>
              <a:rPr lang="es-ES" sz="1200" b="1" i="1">
                <a:solidFill>
                  <a:srgbClr val="FF6200"/>
                </a:solidFill>
                <a:latin typeface="Repsol" panose="02000506030000020004" pitchFamily="2" charset="77"/>
              </a:rPr>
              <a:t>: el sector marítimo ante la rendición de cuentas de su huella de carbono</a:t>
            </a:r>
            <a:r>
              <a:rPr lang="es-ES" sz="1800" b="0" i="0">
                <a:solidFill>
                  <a:srgbClr val="000000"/>
                </a:solidFill>
                <a:effectLst/>
                <a:latin typeface="Arial" panose="020B0604020202020204" pitchFamily="34" charset="0"/>
              </a:rPr>
              <a:t>​</a:t>
            </a:r>
            <a:r>
              <a:rPr lang="es-ES_tradnl" sz="1200" b="1" i="1">
                <a:solidFill>
                  <a:srgbClr val="FF6200"/>
                </a:solidFill>
                <a:latin typeface="Repsol" panose="02000506030000020004" pitchFamily="2" charset="77"/>
              </a:rPr>
              <a:t>”. </a:t>
            </a:r>
            <a:r>
              <a:rPr lang="es-ES_tradnl" sz="1200" b="1" i="1" err="1">
                <a:solidFill>
                  <a:srgbClr val="FF6200"/>
                </a:solidFill>
                <a:latin typeface="Repsol" panose="02000506030000020004" pitchFamily="2" charset="77"/>
              </a:rPr>
              <a:t>Webinar</a:t>
            </a:r>
            <a:r>
              <a:rPr lang="es-ES_tradnl" sz="1200" b="1" i="1">
                <a:solidFill>
                  <a:srgbClr val="FF6200"/>
                </a:solidFill>
                <a:latin typeface="Repsol" panose="02000506030000020004" pitchFamily="2" charset="77"/>
              </a:rPr>
              <a:t>.</a:t>
            </a:r>
          </a:p>
          <a:p>
            <a:r>
              <a:rPr lang="es-ES" sz="1200">
                <a:solidFill>
                  <a:prstClr val="black">
                    <a:hueOff val="0"/>
                    <a:satOff val="0"/>
                    <a:lumOff val="0"/>
                    <a:alphaOff val="0"/>
                  </a:prstClr>
                </a:solidFill>
                <a:latin typeface="Repsol" panose="02000506030000020004" pitchFamily="2" charset="77"/>
              </a:rPr>
              <a:t>La Cátedra Fundación Repsol de la Universidad Politécnica de Madrid reflexionará</a:t>
            </a:r>
            <a:r>
              <a:rPr lang="es-ES_tradnl" sz="1200">
                <a:solidFill>
                  <a:prstClr val="black">
                    <a:hueOff val="0"/>
                    <a:satOff val="0"/>
                    <a:lumOff val="0"/>
                    <a:alphaOff val="0"/>
                  </a:prstClr>
                </a:solidFill>
                <a:latin typeface="Repsol" panose="02000506030000020004" pitchFamily="2" charset="77"/>
              </a:rPr>
              <a:t> en este </a:t>
            </a:r>
            <a:r>
              <a:rPr lang="es-ES_tradnl" sz="1200" err="1">
                <a:solidFill>
                  <a:prstClr val="black">
                    <a:hueOff val="0"/>
                    <a:satOff val="0"/>
                    <a:lumOff val="0"/>
                    <a:alphaOff val="0"/>
                  </a:prstClr>
                </a:solidFill>
                <a:latin typeface="Repsol" panose="02000506030000020004" pitchFamily="2" charset="77"/>
              </a:rPr>
              <a:t>webinar</a:t>
            </a:r>
            <a:r>
              <a:rPr lang="es-ES_tradnl" sz="1200">
                <a:solidFill>
                  <a:prstClr val="black">
                    <a:hueOff val="0"/>
                    <a:satOff val="0"/>
                    <a:lumOff val="0"/>
                    <a:alphaOff val="0"/>
                  </a:prstClr>
                </a:solidFill>
                <a:latin typeface="Repsol" panose="02000506030000020004" pitchFamily="2" charset="77"/>
              </a:rPr>
              <a:t> sobre los retos del sector del transporte marítimo en su compromiso por la descarbonización y las alternativas tecnológicas que lo harán posible.</a:t>
            </a:r>
          </a:p>
          <a:p>
            <a:endParaRPr lang="es-ES_tradnl" sz="1200">
              <a:solidFill>
                <a:prstClr val="black">
                  <a:hueOff val="0"/>
                  <a:satOff val="0"/>
                  <a:lumOff val="0"/>
                  <a:alphaOff val="0"/>
                </a:prstClr>
              </a:solidFill>
              <a:latin typeface="Repsol" panose="02000506030000020004" pitchFamily="2" charset="77"/>
            </a:endParaRPr>
          </a:p>
          <a:p>
            <a:pPr defTabSz="488950">
              <a:lnSpc>
                <a:spcPct val="90000"/>
              </a:lnSpc>
              <a:spcBef>
                <a:spcPct val="0"/>
              </a:spcBef>
              <a:spcAft>
                <a:spcPct val="35000"/>
              </a:spcAft>
            </a:pPr>
            <a:r>
              <a:rPr lang="es-ES" sz="1200" b="1" i="1">
                <a:solidFill>
                  <a:srgbClr val="FF6200"/>
                </a:solidFill>
                <a:latin typeface="Repsol" panose="02000506030000020004" pitchFamily="2" charset="77"/>
              </a:rPr>
              <a:t>“Facilitando la movilidad eléctrica en España”. </a:t>
            </a:r>
            <a:r>
              <a:rPr lang="es-ES" sz="1200" b="1" i="1" err="1">
                <a:solidFill>
                  <a:srgbClr val="FF6200"/>
                </a:solidFill>
                <a:latin typeface="Repsol" panose="02000506030000020004" pitchFamily="2" charset="77"/>
              </a:rPr>
              <a:t>Webinar</a:t>
            </a:r>
            <a:r>
              <a:rPr lang="es-ES" sz="1200" b="1" i="1">
                <a:solidFill>
                  <a:srgbClr val="FF6200"/>
                </a:solidFill>
                <a:latin typeface="Repsol" panose="02000506030000020004" pitchFamily="2" charset="77"/>
              </a:rPr>
              <a:t>. </a:t>
            </a:r>
          </a:p>
          <a:p>
            <a:r>
              <a:rPr lang="es-ES" sz="1200">
                <a:solidFill>
                  <a:prstClr val="black">
                    <a:hueOff val="0"/>
                    <a:satOff val="0"/>
                    <a:lumOff val="0"/>
                    <a:alphaOff val="0"/>
                  </a:prstClr>
                </a:solidFill>
                <a:latin typeface="Repsol" panose="02000506030000020004" pitchFamily="2" charset="77"/>
              </a:rPr>
              <a:t>La movilidad eléctrica es una de las alternativas para alcanzar los objetivos de descarbonización del transporte por carretera. Sin embargo, aún existen grandes interrogantes. En este </a:t>
            </a:r>
            <a:r>
              <a:rPr lang="es-ES" sz="1200" err="1">
                <a:solidFill>
                  <a:prstClr val="black">
                    <a:hueOff val="0"/>
                    <a:satOff val="0"/>
                    <a:lumOff val="0"/>
                    <a:alphaOff val="0"/>
                  </a:prstClr>
                </a:solidFill>
                <a:latin typeface="Repsol" panose="02000506030000020004" pitchFamily="2" charset="77"/>
              </a:rPr>
              <a:t>webinar</a:t>
            </a:r>
            <a:r>
              <a:rPr lang="es-ES" sz="1200">
                <a:solidFill>
                  <a:prstClr val="black">
                    <a:hueOff val="0"/>
                    <a:satOff val="0"/>
                    <a:lumOff val="0"/>
                    <a:alphaOff val="0"/>
                  </a:prstClr>
                </a:solidFill>
                <a:latin typeface="Repsol" panose="02000506030000020004" pitchFamily="2" charset="77"/>
              </a:rPr>
              <a:t> se analizará la actualidad de las claves de la movilidad eléctrica: objetivos, oportunidades, desafíos, regulación, transformación del sector y tecnologías.</a:t>
            </a:r>
          </a:p>
          <a:p>
            <a:pPr lvl="0"/>
            <a:endParaRPr lang="es-ES" sz="1200" b="1">
              <a:solidFill>
                <a:srgbClr val="FF6200"/>
              </a:solidFill>
              <a:latin typeface="Repsol" panose="02000506030000020004" pitchFamily="2" charset="77"/>
            </a:endParaRPr>
          </a:p>
          <a:p>
            <a:pPr lvl="0" defTabSz="488950">
              <a:lnSpc>
                <a:spcPct val="90000"/>
              </a:lnSpc>
              <a:spcBef>
                <a:spcPct val="0"/>
              </a:spcBef>
              <a:spcAft>
                <a:spcPct val="35000"/>
              </a:spcAft>
            </a:pPr>
            <a:r>
              <a:rPr lang="es-ES" sz="1200" b="1" i="1">
                <a:solidFill>
                  <a:srgbClr val="FF6200"/>
                </a:solidFill>
                <a:latin typeface="Repsol" panose="02000506030000020004" pitchFamily="2" charset="77"/>
              </a:rPr>
              <a:t>“Recuperación de calor como palanca de descarbonización y eficiencia energética”. </a:t>
            </a:r>
            <a:r>
              <a:rPr lang="es-ES" sz="1200" b="1" i="1" err="1">
                <a:solidFill>
                  <a:srgbClr val="FF6200"/>
                </a:solidFill>
                <a:latin typeface="Repsol" panose="02000506030000020004" pitchFamily="2" charset="77"/>
              </a:rPr>
              <a:t>Webinar</a:t>
            </a:r>
            <a:r>
              <a:rPr lang="es-ES" sz="1200" b="1" i="1">
                <a:solidFill>
                  <a:srgbClr val="FF6200"/>
                </a:solidFill>
                <a:latin typeface="Repsol" panose="02000506030000020004" pitchFamily="2" charset="77"/>
              </a:rPr>
              <a:t>.</a:t>
            </a:r>
          </a:p>
          <a:p>
            <a:pPr defTabSz="488950">
              <a:lnSpc>
                <a:spcPct val="90000"/>
              </a:lnSpc>
              <a:spcBef>
                <a:spcPct val="0"/>
              </a:spcBef>
              <a:spcAft>
                <a:spcPct val="35000"/>
              </a:spcAft>
            </a:pPr>
            <a:r>
              <a:rPr lang="es-ES" sz="1200">
                <a:solidFill>
                  <a:schemeClr val="tx1"/>
                </a:solidFill>
                <a:latin typeface="Repsol" panose="02000506030000020004" pitchFamily="2" charset="77"/>
              </a:rPr>
              <a:t>En este </a:t>
            </a:r>
            <a:r>
              <a:rPr lang="es-ES" sz="1200" err="1">
                <a:solidFill>
                  <a:schemeClr val="tx1"/>
                </a:solidFill>
                <a:latin typeface="Repsol" panose="02000506030000020004" pitchFamily="2" charset="77"/>
              </a:rPr>
              <a:t>webinar</a:t>
            </a:r>
            <a:r>
              <a:rPr lang="es-ES" sz="1200">
                <a:solidFill>
                  <a:schemeClr val="tx1"/>
                </a:solidFill>
                <a:latin typeface="Repsol" panose="02000506030000020004" pitchFamily="2" charset="77"/>
              </a:rPr>
              <a:t> en el que se explorará el aprovechamiento del calor residual proveniente de procesos industriales, como torres de refrigeración, aumentando la eficiencia energética global.</a:t>
            </a:r>
            <a:endParaRPr lang="es-ES" sz="1200" baseline="-25000">
              <a:solidFill>
                <a:srgbClr val="FF0000"/>
              </a:solidFill>
              <a:latin typeface="Repsol" panose="02000506030000020004" pitchFamily="2" charset="77"/>
            </a:endParaRPr>
          </a:p>
          <a:p>
            <a:pPr lvl="0" defTabSz="488950">
              <a:lnSpc>
                <a:spcPct val="90000"/>
              </a:lnSpc>
              <a:spcBef>
                <a:spcPct val="0"/>
              </a:spcBef>
              <a:spcAft>
                <a:spcPct val="35000"/>
              </a:spcAft>
            </a:pPr>
            <a:endParaRPr lang="es-ES" sz="1200" b="1" i="1">
              <a:solidFill>
                <a:srgbClr val="FF0000"/>
              </a:solidFill>
              <a:latin typeface="Repsol" panose="02000506030000020004" pitchFamily="2" charset="77"/>
            </a:endParaRPr>
          </a:p>
          <a:p>
            <a:pPr lvl="0"/>
            <a:endParaRPr lang="es-ES_tradnl" sz="1200" b="1" kern="1200">
              <a:solidFill>
                <a:srgbClr val="FF6200"/>
              </a:solidFill>
              <a:latin typeface="Repsol" panose="02000506030000020004" pitchFamily="2" charset="77"/>
            </a:endParaRPr>
          </a:p>
        </p:txBody>
      </p:sp>
      <p:sp>
        <p:nvSpPr>
          <p:cNvPr id="2" name="Título 3">
            <a:extLst>
              <a:ext uri="{FF2B5EF4-FFF2-40B4-BE49-F238E27FC236}">
                <a16:creationId xmlns:a16="http://schemas.microsoft.com/office/drawing/2014/main" id="{F9C83752-1B76-5C54-A8DB-42B19416E0AC}"/>
              </a:ext>
            </a:extLst>
          </p:cNvPr>
          <p:cNvSpPr txBox="1">
            <a:spLocks/>
          </p:cNvSpPr>
          <p:nvPr/>
        </p:nvSpPr>
        <p:spPr>
          <a:xfrm rot="16200000">
            <a:off x="-1186706" y="3546539"/>
            <a:ext cx="3813340" cy="981326"/>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4300" b="1">
                <a:solidFill>
                  <a:srgbClr val="FF6200"/>
                </a:solidFill>
                <a:latin typeface="Repsol"/>
              </a:rPr>
              <a:t>FEBRERO</a:t>
            </a:r>
            <a:br>
              <a:rPr lang="es-ES_tradnl" sz="4800" b="1">
                <a:solidFill>
                  <a:srgbClr val="FF6200"/>
                </a:solidFill>
                <a:latin typeface="+mn-lt"/>
              </a:rPr>
            </a:br>
            <a:endParaRPr lang="es-ES" sz="900" i="1">
              <a:solidFill>
                <a:srgbClr val="FF6200"/>
              </a:solidFill>
              <a:latin typeface="+mn-lt"/>
            </a:endParaRPr>
          </a:p>
        </p:txBody>
      </p:sp>
      <p:sp>
        <p:nvSpPr>
          <p:cNvPr id="7" name="Título 3">
            <a:extLst>
              <a:ext uri="{FF2B5EF4-FFF2-40B4-BE49-F238E27FC236}">
                <a16:creationId xmlns:a16="http://schemas.microsoft.com/office/drawing/2014/main" id="{1B2ABB08-666C-C35D-3C58-B102691544E6}"/>
              </a:ext>
            </a:extLst>
          </p:cNvPr>
          <p:cNvSpPr txBox="1">
            <a:spLocks/>
          </p:cNvSpPr>
          <p:nvPr/>
        </p:nvSpPr>
        <p:spPr>
          <a:xfrm>
            <a:off x="229302" y="265660"/>
            <a:ext cx="2713596" cy="646331"/>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Programación</a:t>
            </a:r>
            <a:endParaRPr lang="es-ES" sz="600" i="1">
              <a:solidFill>
                <a:schemeClr val="tx1">
                  <a:lumMod val="50000"/>
                  <a:lumOff val="50000"/>
                </a:schemeClr>
              </a:solidFill>
              <a:latin typeface="+mn-lt"/>
            </a:endParaRPr>
          </a:p>
        </p:txBody>
      </p:sp>
      <p:sp>
        <p:nvSpPr>
          <p:cNvPr id="10" name="CuadroTexto 9">
            <a:extLst>
              <a:ext uri="{FF2B5EF4-FFF2-40B4-BE49-F238E27FC236}">
                <a16:creationId xmlns:a16="http://schemas.microsoft.com/office/drawing/2014/main" id="{4657E88A-5CF5-0AC5-C481-CEA004E4FC6D}"/>
              </a:ext>
            </a:extLst>
          </p:cNvPr>
          <p:cNvSpPr txBox="1"/>
          <p:nvPr/>
        </p:nvSpPr>
        <p:spPr>
          <a:xfrm>
            <a:off x="229303" y="1209983"/>
            <a:ext cx="6909818" cy="646331"/>
          </a:xfrm>
          <a:prstGeom prst="rect">
            <a:avLst/>
          </a:prstGeom>
          <a:noFill/>
        </p:spPr>
        <p:txBody>
          <a:bodyPr wrap="square" rtlCol="0">
            <a:spAutoFit/>
          </a:bodyPr>
          <a:lstStyle/>
          <a:p>
            <a:r>
              <a:rPr lang="es-ES_tradnl" sz="1200">
                <a:solidFill>
                  <a:schemeClr val="bg1"/>
                </a:solidFill>
                <a:latin typeface="Repsol" panose="02000506030000020004" pitchFamily="2" charset="77"/>
              </a:rPr>
              <a:t>Esta programación está sujeta a cambios. La inscripción estará disponible con dos semanas de antelación en el calendario de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  Las grabaciones de los eventos pasados están disponibles en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2" name="Título 3">
            <a:extLst>
              <a:ext uri="{FF2B5EF4-FFF2-40B4-BE49-F238E27FC236}">
                <a16:creationId xmlns:a16="http://schemas.microsoft.com/office/drawing/2014/main" id="{A17BAB63-78D8-3DFD-DBE4-68CF3E7364F5}"/>
              </a:ext>
            </a:extLst>
          </p:cNvPr>
          <p:cNvSpPr txBox="1">
            <a:spLocks/>
          </p:cNvSpPr>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Open </a:t>
            </a:r>
            <a:r>
              <a:rPr lang="es-ES_tradnl" sz="3200" b="1" err="1">
                <a:solidFill>
                  <a:schemeClr val="bg1"/>
                </a:solidFill>
                <a:latin typeface="Repsol"/>
              </a:rPr>
              <a:t>Room</a:t>
            </a:r>
            <a:r>
              <a:rPr lang="es-ES_tradnl" sz="3200" b="1">
                <a:solidFill>
                  <a:schemeClr val="bg1"/>
                </a:solidFill>
                <a:latin typeface="Repsol"/>
              </a:rPr>
              <a:t> 2025</a:t>
            </a:r>
            <a:endParaRPr lang="es-ES" sz="3200" i="1">
              <a:solidFill>
                <a:schemeClr val="tx1">
                  <a:lumMod val="50000"/>
                  <a:lumOff val="50000"/>
                </a:schemeClr>
              </a:solidFill>
              <a:latin typeface="+mn-lt"/>
            </a:endParaRPr>
          </a:p>
        </p:txBody>
      </p:sp>
      <p:grpSp>
        <p:nvGrpSpPr>
          <p:cNvPr id="15" name="Group 14">
            <a:extLst>
              <a:ext uri="{FF2B5EF4-FFF2-40B4-BE49-F238E27FC236}">
                <a16:creationId xmlns:a16="http://schemas.microsoft.com/office/drawing/2014/main" id="{5762DDFF-0EA7-D52B-2F87-D5B51C646ABA}"/>
              </a:ext>
            </a:extLst>
          </p:cNvPr>
          <p:cNvGrpSpPr/>
          <p:nvPr/>
        </p:nvGrpSpPr>
        <p:grpSpPr>
          <a:xfrm>
            <a:off x="168133" y="5915695"/>
            <a:ext cx="9133994" cy="936966"/>
            <a:chOff x="168133" y="5915695"/>
            <a:chExt cx="9133994" cy="936966"/>
          </a:xfrm>
        </p:grpSpPr>
        <p:pic>
          <p:nvPicPr>
            <p:cNvPr id="5" name="Picture 4" descr="A close-up of a logo&#10;&#10;Descripción generada automáticamente">
              <a:extLst>
                <a:ext uri="{FF2B5EF4-FFF2-40B4-BE49-F238E27FC236}">
                  <a16:creationId xmlns:a16="http://schemas.microsoft.com/office/drawing/2014/main" id="{5DA67BB3-DEC6-6F89-EDB9-C1EA84C5B008}"/>
                </a:ext>
              </a:extLst>
            </p:cNvPr>
            <p:cNvPicPr>
              <a:picLocks noChangeAspect="1"/>
            </p:cNvPicPr>
            <p:nvPr/>
          </p:nvPicPr>
          <p:blipFill>
            <a:blip r:embed="rId5"/>
            <a:stretch>
              <a:fillRect/>
            </a:stretch>
          </p:blipFill>
          <p:spPr>
            <a:xfrm>
              <a:off x="4626292" y="6487478"/>
              <a:ext cx="278130" cy="161925"/>
            </a:xfrm>
            <a:prstGeom prst="rect">
              <a:avLst/>
            </a:prstGeom>
          </p:spPr>
        </p:pic>
        <p:pic>
          <p:nvPicPr>
            <p:cNvPr id="6" name="Imagen 21" descr="A person speaking to a speaker&#10;&#10;Descripción generada automáticamente">
              <a:extLst>
                <a:ext uri="{FF2B5EF4-FFF2-40B4-BE49-F238E27FC236}">
                  <a16:creationId xmlns:a16="http://schemas.microsoft.com/office/drawing/2014/main" id="{7D4D07DB-177A-66B3-899E-E9297765A786}"/>
                </a:ext>
              </a:extLst>
            </p:cNvPr>
            <p:cNvPicPr>
              <a:picLocks noChangeAspect="1"/>
            </p:cNvPicPr>
            <p:nvPr/>
          </p:nvPicPr>
          <p:blipFill rotWithShape="1">
            <a:blip r:embed="rId6">
              <a:extLst>
                <a:ext uri="{28A0092B-C50C-407E-A947-70E740481C1C}">
                  <a14:useLocalDpi xmlns:a14="http://schemas.microsoft.com/office/drawing/2010/main" val="0"/>
                </a:ext>
              </a:extLst>
            </a:blip>
            <a:srcRect l="34922" t="90520" r="27458" b="-184"/>
            <a:stretch/>
          </p:blipFill>
          <p:spPr>
            <a:xfrm>
              <a:off x="4906067" y="6195441"/>
              <a:ext cx="4396060" cy="653178"/>
            </a:xfrm>
            <a:prstGeom prst="rect">
              <a:avLst/>
            </a:prstGeom>
          </p:spPr>
        </p:pic>
        <p:pic>
          <p:nvPicPr>
            <p:cNvPr id="8" name="Picture 7" descr="A green and blue letter e&#10;&#10;Descripción generada automáticamente">
              <a:extLst>
                <a:ext uri="{FF2B5EF4-FFF2-40B4-BE49-F238E27FC236}">
                  <a16:creationId xmlns:a16="http://schemas.microsoft.com/office/drawing/2014/main" id="{28D4E8F4-59FB-6A74-97FA-A75D0D42331B}"/>
                </a:ext>
              </a:extLst>
            </p:cNvPr>
            <p:cNvPicPr>
              <a:picLocks noChangeAspect="1"/>
            </p:cNvPicPr>
            <p:nvPr/>
          </p:nvPicPr>
          <p:blipFill>
            <a:blip r:embed="rId7"/>
            <a:stretch>
              <a:fillRect/>
            </a:stretch>
          </p:blipFill>
          <p:spPr>
            <a:xfrm>
              <a:off x="2336482" y="6414135"/>
              <a:ext cx="293370" cy="238125"/>
            </a:xfrm>
            <a:prstGeom prst="rect">
              <a:avLst/>
            </a:prstGeom>
          </p:spPr>
        </p:pic>
        <p:pic>
          <p:nvPicPr>
            <p:cNvPr id="11" name="Imagen 21">
              <a:extLst>
                <a:ext uri="{FF2B5EF4-FFF2-40B4-BE49-F238E27FC236}">
                  <a16:creationId xmlns:a16="http://schemas.microsoft.com/office/drawing/2014/main" id="{AEF94D2B-FDDA-4207-F91F-EC92ACB9A577}"/>
                </a:ext>
              </a:extLst>
            </p:cNvPr>
            <p:cNvPicPr>
              <a:picLocks noChangeAspect="1"/>
            </p:cNvPicPr>
            <p:nvPr/>
          </p:nvPicPr>
          <p:blipFill rotWithShape="1">
            <a:blip r:embed="rId6">
              <a:extLst>
                <a:ext uri="{28A0092B-C50C-407E-A947-70E740481C1C}">
                  <a14:useLocalDpi xmlns:a14="http://schemas.microsoft.com/office/drawing/2010/main" val="0"/>
                </a:ext>
              </a:extLst>
            </a:blip>
            <a:srcRect l="916" t="85983" r="80868" b="-104"/>
            <a:stretch/>
          </p:blipFill>
          <p:spPr>
            <a:xfrm>
              <a:off x="168133" y="5918378"/>
              <a:ext cx="2160369" cy="930254"/>
            </a:xfrm>
            <a:prstGeom prst="rect">
              <a:avLst/>
            </a:prstGeom>
          </p:spPr>
        </p:pic>
        <p:pic>
          <p:nvPicPr>
            <p:cNvPr id="13" name="Imagen 21" descr="A group of logos with text&#10;&#10;Descripción generada automáticamente">
              <a:extLst>
                <a:ext uri="{FF2B5EF4-FFF2-40B4-BE49-F238E27FC236}">
                  <a16:creationId xmlns:a16="http://schemas.microsoft.com/office/drawing/2014/main" id="{AE2DC68B-F251-86A3-D03C-80A3CE8BC255}"/>
                </a:ext>
              </a:extLst>
            </p:cNvPr>
            <p:cNvPicPr>
              <a:picLocks noChangeAspect="1"/>
            </p:cNvPicPr>
            <p:nvPr/>
          </p:nvPicPr>
          <p:blipFill rotWithShape="1">
            <a:blip r:embed="rId6">
              <a:extLst>
                <a:ext uri="{28A0092B-C50C-407E-A947-70E740481C1C}">
                  <a14:useLocalDpi xmlns:a14="http://schemas.microsoft.com/office/drawing/2010/main" val="0"/>
                </a:ext>
              </a:extLst>
            </a:blip>
            <a:srcRect l="18554" t="85922" r="64591" b="-145"/>
            <a:stretch/>
          </p:blipFill>
          <p:spPr>
            <a:xfrm>
              <a:off x="2602791" y="5915695"/>
              <a:ext cx="1998901" cy="936966"/>
            </a:xfrm>
            <a:prstGeom prst="rect">
              <a:avLst/>
            </a:prstGeom>
          </p:spPr>
        </p:pic>
      </p:grpSp>
      <p:cxnSp>
        <p:nvCxnSpPr>
          <p:cNvPr id="3" name="Conector recto 2">
            <a:extLst>
              <a:ext uri="{FF2B5EF4-FFF2-40B4-BE49-F238E27FC236}">
                <a16:creationId xmlns:a16="http://schemas.microsoft.com/office/drawing/2014/main" id="{E3C13F87-D6A5-3DE2-D201-2CEDA41D2925}"/>
              </a:ext>
            </a:extLst>
          </p:cNvPr>
          <p:cNvCxnSpPr>
            <a:cxnSpLocks/>
          </p:cNvCxnSpPr>
          <p:nvPr/>
        </p:nvCxnSpPr>
        <p:spPr>
          <a:xfrm>
            <a:off x="938800" y="2064190"/>
            <a:ext cx="0" cy="4287183"/>
          </a:xfrm>
          <a:prstGeom prst="line">
            <a:avLst/>
          </a:prstGeom>
          <a:ln w="15875">
            <a:solidFill>
              <a:srgbClr val="FF6200"/>
            </a:solidFill>
          </a:ln>
        </p:spPr>
        <p:style>
          <a:lnRef idx="1">
            <a:schemeClr val="accent2"/>
          </a:lnRef>
          <a:fillRef idx="0">
            <a:schemeClr val="accent2"/>
          </a:fillRef>
          <a:effectRef idx="0">
            <a:schemeClr val="accent2"/>
          </a:effectRef>
          <a:fontRef idx="minor">
            <a:schemeClr val="tx1"/>
          </a:fontRef>
        </p:style>
      </p:cxnSp>
      <p:grpSp>
        <p:nvGrpSpPr>
          <p:cNvPr id="24" name="Group 23">
            <a:extLst>
              <a:ext uri="{FF2B5EF4-FFF2-40B4-BE49-F238E27FC236}">
                <a16:creationId xmlns:a16="http://schemas.microsoft.com/office/drawing/2014/main" id="{4F742EEC-E663-4CC1-24C2-5BFEF05E9E8F}"/>
              </a:ext>
            </a:extLst>
          </p:cNvPr>
          <p:cNvGrpSpPr/>
          <p:nvPr/>
        </p:nvGrpSpPr>
        <p:grpSpPr>
          <a:xfrm>
            <a:off x="4762" y="5915695"/>
            <a:ext cx="9297365" cy="936966"/>
            <a:chOff x="4762" y="5915695"/>
            <a:chExt cx="9297365" cy="936966"/>
          </a:xfrm>
        </p:grpSpPr>
        <p:sp>
          <p:nvSpPr>
            <p:cNvPr id="17" name="Rectangle 16">
              <a:extLst>
                <a:ext uri="{FF2B5EF4-FFF2-40B4-BE49-F238E27FC236}">
                  <a16:creationId xmlns:a16="http://schemas.microsoft.com/office/drawing/2014/main" id="{658DE54C-EC91-53B2-11BD-49C32ACB87AD}"/>
                </a:ext>
              </a:extLst>
            </p:cNvPr>
            <p:cNvSpPr/>
            <p:nvPr/>
          </p:nvSpPr>
          <p:spPr>
            <a:xfrm>
              <a:off x="4762" y="6172200"/>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4685AD7-677B-6833-5655-52DBB108DCF0}"/>
                </a:ext>
              </a:extLst>
            </p:cNvPr>
            <p:cNvGrpSpPr/>
            <p:nvPr/>
          </p:nvGrpSpPr>
          <p:grpSpPr>
            <a:xfrm>
              <a:off x="168133" y="5915695"/>
              <a:ext cx="9133994" cy="936966"/>
              <a:chOff x="168133" y="5915695"/>
              <a:chExt cx="9133994" cy="936966"/>
            </a:xfrm>
          </p:grpSpPr>
          <p:pic>
            <p:nvPicPr>
              <p:cNvPr id="19" name="Picture 18" descr="A close-up of a logo&#10;&#10;Descripción generada automáticamente">
                <a:extLst>
                  <a:ext uri="{FF2B5EF4-FFF2-40B4-BE49-F238E27FC236}">
                    <a16:creationId xmlns:a16="http://schemas.microsoft.com/office/drawing/2014/main" id="{537B57A6-9B50-C2E5-2372-55B9F694A434}"/>
                  </a:ext>
                </a:extLst>
              </p:cNvPr>
              <p:cNvPicPr>
                <a:picLocks noChangeAspect="1"/>
              </p:cNvPicPr>
              <p:nvPr/>
            </p:nvPicPr>
            <p:blipFill>
              <a:blip r:embed="rId5"/>
              <a:stretch>
                <a:fillRect/>
              </a:stretch>
            </p:blipFill>
            <p:spPr>
              <a:xfrm>
                <a:off x="4626292" y="6487478"/>
                <a:ext cx="278130" cy="161925"/>
              </a:xfrm>
              <a:prstGeom prst="rect">
                <a:avLst/>
              </a:prstGeom>
            </p:spPr>
          </p:pic>
          <p:pic>
            <p:nvPicPr>
              <p:cNvPr id="20" name="Imagen 21" descr="A person speaking to a speaker&#10;&#10;Descripción generada automáticamente">
                <a:extLst>
                  <a:ext uri="{FF2B5EF4-FFF2-40B4-BE49-F238E27FC236}">
                    <a16:creationId xmlns:a16="http://schemas.microsoft.com/office/drawing/2014/main" id="{B782F9B0-6360-1476-7DAF-106722DC22D4}"/>
                  </a:ext>
                </a:extLst>
              </p:cNvPr>
              <p:cNvPicPr>
                <a:picLocks noChangeAspect="1"/>
              </p:cNvPicPr>
              <p:nvPr/>
            </p:nvPicPr>
            <p:blipFill rotWithShape="1">
              <a:blip r:embed="rId6">
                <a:extLst>
                  <a:ext uri="{28A0092B-C50C-407E-A947-70E740481C1C}">
                    <a14:useLocalDpi xmlns:a14="http://schemas.microsoft.com/office/drawing/2010/main" val="0"/>
                  </a:ext>
                </a:extLst>
              </a:blip>
              <a:srcRect l="34922" t="90520" r="27458" b="-184"/>
              <a:stretch/>
            </p:blipFill>
            <p:spPr>
              <a:xfrm>
                <a:off x="4906067" y="6195441"/>
                <a:ext cx="4396060" cy="653178"/>
              </a:xfrm>
              <a:prstGeom prst="rect">
                <a:avLst/>
              </a:prstGeom>
            </p:spPr>
          </p:pic>
          <p:pic>
            <p:nvPicPr>
              <p:cNvPr id="21" name="Picture 20" descr="A green and blue letter e&#10;&#10;Descripción generada automáticamente">
                <a:extLst>
                  <a:ext uri="{FF2B5EF4-FFF2-40B4-BE49-F238E27FC236}">
                    <a16:creationId xmlns:a16="http://schemas.microsoft.com/office/drawing/2014/main" id="{DC6095F0-0B34-C3B1-EE4B-3BA799F04D37}"/>
                  </a:ext>
                </a:extLst>
              </p:cNvPr>
              <p:cNvPicPr>
                <a:picLocks noChangeAspect="1"/>
              </p:cNvPicPr>
              <p:nvPr/>
            </p:nvPicPr>
            <p:blipFill>
              <a:blip r:embed="rId7"/>
              <a:stretch>
                <a:fillRect/>
              </a:stretch>
            </p:blipFill>
            <p:spPr>
              <a:xfrm>
                <a:off x="2336482" y="6414135"/>
                <a:ext cx="293370" cy="238125"/>
              </a:xfrm>
              <a:prstGeom prst="rect">
                <a:avLst/>
              </a:prstGeom>
            </p:spPr>
          </p:pic>
          <p:pic>
            <p:nvPicPr>
              <p:cNvPr id="22" name="Imagen 21">
                <a:extLst>
                  <a:ext uri="{FF2B5EF4-FFF2-40B4-BE49-F238E27FC236}">
                    <a16:creationId xmlns:a16="http://schemas.microsoft.com/office/drawing/2014/main" id="{3A0B3662-E2F4-0983-39CC-CBEC56359CC2}"/>
                  </a:ext>
                </a:extLst>
              </p:cNvPr>
              <p:cNvPicPr>
                <a:picLocks noChangeAspect="1"/>
              </p:cNvPicPr>
              <p:nvPr/>
            </p:nvPicPr>
            <p:blipFill rotWithShape="1">
              <a:blip r:embed="rId6">
                <a:extLst>
                  <a:ext uri="{28A0092B-C50C-407E-A947-70E740481C1C}">
                    <a14:useLocalDpi xmlns:a14="http://schemas.microsoft.com/office/drawing/2010/main" val="0"/>
                  </a:ext>
                </a:extLst>
              </a:blip>
              <a:srcRect l="916" t="85983" r="80868" b="-104"/>
              <a:stretch/>
            </p:blipFill>
            <p:spPr>
              <a:xfrm>
                <a:off x="168133" y="5918378"/>
                <a:ext cx="2160369" cy="930254"/>
              </a:xfrm>
              <a:prstGeom prst="rect">
                <a:avLst/>
              </a:prstGeom>
            </p:spPr>
          </p:pic>
          <p:pic>
            <p:nvPicPr>
              <p:cNvPr id="23" name="Imagen 21" descr="A group of logos with text&#10;&#10;Descripción generada automáticamente">
                <a:extLst>
                  <a:ext uri="{FF2B5EF4-FFF2-40B4-BE49-F238E27FC236}">
                    <a16:creationId xmlns:a16="http://schemas.microsoft.com/office/drawing/2014/main" id="{08B1BBB2-8941-0693-B3AD-C620B47A6839}"/>
                  </a:ext>
                </a:extLst>
              </p:cNvPr>
              <p:cNvPicPr>
                <a:picLocks noChangeAspect="1"/>
              </p:cNvPicPr>
              <p:nvPr/>
            </p:nvPicPr>
            <p:blipFill rotWithShape="1">
              <a:blip r:embed="rId6">
                <a:extLst>
                  <a:ext uri="{28A0092B-C50C-407E-A947-70E740481C1C}">
                    <a14:useLocalDpi xmlns:a14="http://schemas.microsoft.com/office/drawing/2010/main" val="0"/>
                  </a:ext>
                </a:extLst>
              </a:blip>
              <a:srcRect l="18554" t="85922" r="64591" b="-145"/>
              <a:stretch/>
            </p:blipFill>
            <p:spPr>
              <a:xfrm>
                <a:off x="2602791" y="5915695"/>
                <a:ext cx="1998901" cy="936966"/>
              </a:xfrm>
              <a:prstGeom prst="rect">
                <a:avLst/>
              </a:prstGeom>
            </p:spPr>
          </p:pic>
        </p:grpSp>
      </p:grpSp>
      <p:pic>
        <p:nvPicPr>
          <p:cNvPr id="4" name="Picture 2">
            <a:extLst>
              <a:ext uri="{FF2B5EF4-FFF2-40B4-BE49-F238E27FC236}">
                <a16:creationId xmlns:a16="http://schemas.microsoft.com/office/drawing/2014/main" id="{A8F1AD91-1964-8603-7702-9F927B13DC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6893" y="6483223"/>
            <a:ext cx="529866" cy="161925"/>
          </a:xfrm>
          <a:prstGeom prst="rect">
            <a:avLst/>
          </a:prstGeom>
          <a:noFill/>
          <a:extLst>
            <a:ext uri="{909E8E84-426E-40DD-AFC4-6F175D3DCCD1}">
              <a14:hiddenFill xmlns:a14="http://schemas.microsoft.com/office/drawing/2010/main">
                <a:solidFill>
                  <a:srgbClr val="FFFFFF"/>
                </a:solidFill>
              </a14:hiddenFill>
            </a:ext>
          </a:extLst>
        </p:spPr>
      </p:pic>
      <p:sp>
        <p:nvSpPr>
          <p:cNvPr id="27" name="Rectángulo 26">
            <a:extLst>
              <a:ext uri="{FF2B5EF4-FFF2-40B4-BE49-F238E27FC236}">
                <a16:creationId xmlns:a16="http://schemas.microsoft.com/office/drawing/2014/main" id="{649B8CD3-707F-2C55-F55B-242D790FEB54}"/>
              </a:ext>
            </a:extLst>
          </p:cNvPr>
          <p:cNvSpPr/>
          <p:nvPr/>
        </p:nvSpPr>
        <p:spPr>
          <a:xfrm>
            <a:off x="4606455" y="6456611"/>
            <a:ext cx="274288" cy="1893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8" name="Imagen 27" descr="Logotipo, nombre de la empresa&#10;&#10;Descripción generada automáticamente">
            <a:extLst>
              <a:ext uri="{FF2B5EF4-FFF2-40B4-BE49-F238E27FC236}">
                <a16:creationId xmlns:a16="http://schemas.microsoft.com/office/drawing/2014/main" id="{D975B046-FF73-35CF-19EE-EBEDD53580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46045" y="6414135"/>
            <a:ext cx="431054" cy="241390"/>
          </a:xfrm>
          <a:prstGeom prst="rect">
            <a:avLst/>
          </a:prstGeom>
        </p:spPr>
      </p:pic>
      <p:pic>
        <p:nvPicPr>
          <p:cNvPr id="29" name="Imagen 28" descr="Texto&#10;&#10;Descripción generada automáticamente">
            <a:extLst>
              <a:ext uri="{FF2B5EF4-FFF2-40B4-BE49-F238E27FC236}">
                <a16:creationId xmlns:a16="http://schemas.microsoft.com/office/drawing/2014/main" id="{537D2644-346F-B945-0AFC-E82DF360DB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07242" y="6412796"/>
            <a:ext cx="312917" cy="312917"/>
          </a:xfrm>
          <a:prstGeom prst="rect">
            <a:avLst/>
          </a:prstGeom>
        </p:spPr>
      </p:pic>
      <p:sp>
        <p:nvSpPr>
          <p:cNvPr id="30" name="CuadroTexto 29">
            <a:extLst>
              <a:ext uri="{FF2B5EF4-FFF2-40B4-BE49-F238E27FC236}">
                <a16:creationId xmlns:a16="http://schemas.microsoft.com/office/drawing/2014/main" id="{0020C7F5-F1B7-3ACF-4E94-AA5AAE015A98}"/>
              </a:ext>
            </a:extLst>
          </p:cNvPr>
          <p:cNvSpPr txBox="1"/>
          <p:nvPr/>
        </p:nvSpPr>
        <p:spPr>
          <a:xfrm>
            <a:off x="11283357" y="6090204"/>
            <a:ext cx="407484" cy="276999"/>
          </a:xfrm>
          <a:prstGeom prst="rect">
            <a:avLst/>
          </a:prstGeom>
          <a:noFill/>
        </p:spPr>
        <p:txBody>
          <a:bodyPr wrap="none" rtlCol="0">
            <a:spAutoFit/>
          </a:bodyPr>
          <a:lstStyle/>
          <a:p>
            <a:r>
              <a:rPr lang="es-ES_tradnl" sz="1200" b="1">
                <a:solidFill>
                  <a:srgbClr val="FF6200"/>
                </a:solidFill>
                <a:latin typeface="Repsol" panose="02000506030000020004" pitchFamily="2" charset="77"/>
              </a:rPr>
              <a:t>1/2</a:t>
            </a:r>
            <a:endParaRPr lang="es-ES" sz="1200" b="1">
              <a:solidFill>
                <a:srgbClr val="FF6200"/>
              </a:solidFill>
              <a:latin typeface="Repsol" panose="02000506030000020004" pitchFamily="2" charset="77"/>
            </a:endParaRPr>
          </a:p>
        </p:txBody>
      </p:sp>
      <p:pic>
        <p:nvPicPr>
          <p:cNvPr id="31" name="Imagen 30" descr="Logotipo, nombre de la empresa&#10;&#10;Descripción generada automáticamente">
            <a:extLst>
              <a:ext uri="{FF2B5EF4-FFF2-40B4-BE49-F238E27FC236}">
                <a16:creationId xmlns:a16="http://schemas.microsoft.com/office/drawing/2014/main" id="{59332F5A-B0FB-3306-3E15-C81B73189B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01692" y="6408714"/>
            <a:ext cx="351132" cy="330477"/>
          </a:xfrm>
          <a:prstGeom prst="rect">
            <a:avLst/>
          </a:prstGeom>
        </p:spPr>
      </p:pic>
      <p:pic>
        <p:nvPicPr>
          <p:cNvPr id="25" name="Picture 2" descr="AEE renueva su imagen corporativa y estrena logo - Asociación Empresarial  Eólica">
            <a:extLst>
              <a:ext uri="{FF2B5EF4-FFF2-40B4-BE49-F238E27FC236}">
                <a16:creationId xmlns:a16="http://schemas.microsoft.com/office/drawing/2014/main" id="{1769D935-61DE-9843-0F26-C82AA5A5F2D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7989"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818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61E0B-D4A9-9BFA-D767-CBCC6BFC9A2C}"/>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82E0F35C-E961-8BA9-B175-F55B4128F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Imagen 31">
            <a:extLst>
              <a:ext uri="{FF2B5EF4-FFF2-40B4-BE49-F238E27FC236}">
                <a16:creationId xmlns:a16="http://schemas.microsoft.com/office/drawing/2014/main" id="{50EC7CA3-BFE0-351C-37AA-FCD0656FD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9" name="Forma libre: forma 18">
            <a:extLst>
              <a:ext uri="{FF2B5EF4-FFF2-40B4-BE49-F238E27FC236}">
                <a16:creationId xmlns:a16="http://schemas.microsoft.com/office/drawing/2014/main" id="{104F30B0-2B03-1C15-535C-6CB62AF84877}"/>
              </a:ext>
            </a:extLst>
          </p:cNvPr>
          <p:cNvSpPr/>
          <p:nvPr/>
        </p:nvSpPr>
        <p:spPr>
          <a:xfrm>
            <a:off x="1015410" y="2130532"/>
            <a:ext cx="11099981" cy="4532197"/>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defTabSz="488950">
              <a:lnSpc>
                <a:spcPct val="90000"/>
              </a:lnSpc>
              <a:spcBef>
                <a:spcPct val="0"/>
              </a:spcBef>
              <a:spcAft>
                <a:spcPct val="35000"/>
              </a:spcAft>
            </a:pPr>
            <a:r>
              <a:rPr lang="es-ES_tradnl" sz="1200" b="1" i="1">
                <a:solidFill>
                  <a:srgbClr val="FF6200"/>
                </a:solidFill>
                <a:latin typeface="Repsol" panose="02000506030000020004" pitchFamily="2" charset="77"/>
              </a:rPr>
              <a:t>“</a:t>
            </a:r>
            <a:r>
              <a:rPr lang="es-ES" sz="1200" b="1" i="1">
                <a:solidFill>
                  <a:srgbClr val="FF6200"/>
                </a:solidFill>
                <a:latin typeface="Repsol" panose="02000506030000020004" pitchFamily="2" charset="77"/>
              </a:rPr>
              <a:t>Claves y oportunidades en la transición energética para las empresas en Castilla-La Mancha</a:t>
            </a:r>
            <a:r>
              <a:rPr lang="es-ES_tradnl" sz="1200" b="1" i="1">
                <a:solidFill>
                  <a:srgbClr val="FF6200"/>
                </a:solidFill>
                <a:latin typeface="Repsol" panose="02000506030000020004" pitchFamily="2" charset="77"/>
              </a:rPr>
              <a:t>”. Evento. </a:t>
            </a:r>
          </a:p>
          <a:p>
            <a:pPr lvl="0"/>
            <a:r>
              <a:rPr lang="es-ES" sz="1200">
                <a:latin typeface="Repsol" panose="02000506030000020004" pitchFamily="2" charset="77"/>
              </a:rPr>
              <a:t>Debate sobre los desafíos que han de abordar las empresas en Castilla-La Mancha para avanzar en su hoja de ruta hacia la transición energética y la sostenibilidad y las oportunidades que esto supone.</a:t>
            </a:r>
          </a:p>
          <a:p>
            <a:pPr lvl="0"/>
            <a:endParaRPr lang="es-ES" sz="1200">
              <a:latin typeface="Repsol" panose="02000506030000020004" pitchFamily="2" charset="77"/>
            </a:endParaRPr>
          </a:p>
          <a:p>
            <a:pPr defTabSz="488950">
              <a:lnSpc>
                <a:spcPct val="90000"/>
              </a:lnSpc>
              <a:spcBef>
                <a:spcPct val="0"/>
              </a:spcBef>
              <a:spcAft>
                <a:spcPct val="35000"/>
              </a:spcAft>
            </a:pPr>
            <a:r>
              <a:rPr lang="es-ES" sz="1200" b="1" i="1">
                <a:solidFill>
                  <a:srgbClr val="FF6200"/>
                </a:solidFill>
                <a:latin typeface="Repsol" panose="02000506030000020004" pitchFamily="2" charset="77"/>
              </a:rPr>
              <a:t>“Oportunidades de la nueva normativa Euro 7”. </a:t>
            </a:r>
            <a:r>
              <a:rPr lang="es-ES" sz="1200" b="1" i="1" err="1">
                <a:solidFill>
                  <a:srgbClr val="FF6200"/>
                </a:solidFill>
                <a:latin typeface="Repsol" panose="02000506030000020004" pitchFamily="2" charset="77"/>
              </a:rPr>
              <a:t>Webinar</a:t>
            </a:r>
            <a:r>
              <a:rPr lang="es-ES" sz="1200" b="1" i="1">
                <a:solidFill>
                  <a:srgbClr val="FF6200"/>
                </a:solidFill>
                <a:latin typeface="Repsol" panose="02000506030000020004" pitchFamily="2" charset="77"/>
              </a:rPr>
              <a:t>. ​</a:t>
            </a:r>
          </a:p>
          <a:p>
            <a:pPr lvl="0"/>
            <a:r>
              <a:rPr lang="es-ES" sz="1200">
                <a:latin typeface="Repsol" panose="02000506030000020004" pitchFamily="2" charset="77"/>
              </a:rPr>
              <a:t>A través de este </a:t>
            </a:r>
            <a:r>
              <a:rPr lang="es-ES" sz="1200" err="1">
                <a:latin typeface="Repsol" panose="02000506030000020004" pitchFamily="2" charset="77"/>
              </a:rPr>
              <a:t>webinar</a:t>
            </a:r>
            <a:r>
              <a:rPr lang="es-ES" sz="1200">
                <a:latin typeface="Repsol" panose="02000506030000020004" pitchFamily="2" charset="77"/>
              </a:rPr>
              <a:t>, se debatirán sobre cómo es una movilidad respetuosa con el medioambiente y las implicaciones que tendrá esta normativa tanto para el fabricante de vehículos como para el resto de implicados.</a:t>
            </a:r>
          </a:p>
          <a:p>
            <a:pPr lvl="0"/>
            <a:endParaRPr lang="es-ES" sz="1200">
              <a:latin typeface="Repsol" panose="02000506030000020004" pitchFamily="2" charset="77"/>
            </a:endParaRPr>
          </a:p>
          <a:p>
            <a:pPr marL="0" lvl="0" indent="0" algn="l" defTabSz="488950">
              <a:lnSpc>
                <a:spcPct val="90000"/>
              </a:lnSpc>
              <a:spcBef>
                <a:spcPct val="0"/>
              </a:spcBef>
              <a:spcAft>
                <a:spcPct val="35000"/>
              </a:spcAft>
              <a:buNone/>
            </a:pPr>
            <a:r>
              <a:rPr lang="es-ES" sz="1200" b="1" i="1">
                <a:solidFill>
                  <a:srgbClr val="FF6200"/>
                </a:solidFill>
                <a:latin typeface="Repsol" panose="02000506030000020004" pitchFamily="2" charset="77"/>
              </a:rPr>
              <a:t>“Iniciativas circulares para la industria siderometalúrgica”​</a:t>
            </a:r>
            <a:r>
              <a:rPr lang="es-ES_tradnl" sz="1200" b="1" i="1">
                <a:solidFill>
                  <a:srgbClr val="FF6200"/>
                </a:solidFill>
                <a:latin typeface="Repsol" panose="02000506030000020004" pitchFamily="2" charset="77"/>
              </a:rPr>
              <a:t>. </a:t>
            </a:r>
            <a:r>
              <a:rPr lang="es-ES_tradnl" sz="1200" b="1" i="1" err="1">
                <a:solidFill>
                  <a:srgbClr val="FF6200"/>
                </a:solidFill>
                <a:latin typeface="Repsol" panose="02000506030000020004" pitchFamily="2" charset="77"/>
              </a:rPr>
              <a:t>Webinar</a:t>
            </a:r>
            <a:r>
              <a:rPr lang="es-ES_tradnl" sz="1200" b="1" i="1" kern="1200">
                <a:solidFill>
                  <a:srgbClr val="FF6200"/>
                </a:solidFill>
                <a:latin typeface="Repsol" panose="02000506030000020004" pitchFamily="2" charset="77"/>
              </a:rPr>
              <a:t>. </a:t>
            </a:r>
          </a:p>
          <a:p>
            <a:pPr defTabSz="488950">
              <a:lnSpc>
                <a:spcPct val="90000"/>
              </a:lnSpc>
              <a:spcBef>
                <a:spcPct val="0"/>
              </a:spcBef>
              <a:spcAft>
                <a:spcPct val="35000"/>
              </a:spcAft>
            </a:pPr>
            <a:r>
              <a:rPr lang="es-ES" sz="1200">
                <a:solidFill>
                  <a:prstClr val="black">
                    <a:hueOff val="0"/>
                    <a:satOff val="0"/>
                    <a:lumOff val="0"/>
                    <a:alphaOff val="0"/>
                  </a:prstClr>
                </a:solidFill>
                <a:latin typeface="Repsol" panose="02000506030000020004" pitchFamily="2" charset="77"/>
              </a:rPr>
              <a:t>Este evento on-line se centrará en el</a:t>
            </a:r>
            <a:r>
              <a:rPr lang="es-ES_tradnl" sz="1200">
                <a:solidFill>
                  <a:prstClr val="black">
                    <a:hueOff val="0"/>
                    <a:satOff val="0"/>
                    <a:lumOff val="0"/>
                    <a:alphaOff val="0"/>
                  </a:prstClr>
                </a:solidFill>
                <a:latin typeface="Repsol" panose="02000506030000020004" pitchFamily="2" charset="77"/>
              </a:rPr>
              <a:t> análisis e identificación sobre las iniciativas circulares para la industria siderometalúrgica</a:t>
            </a:r>
            <a:r>
              <a:rPr lang="en-US" sz="1200" b="0" kern="1200">
                <a:solidFill>
                  <a:prstClr val="black">
                    <a:hueOff val="0"/>
                    <a:satOff val="0"/>
                    <a:lumOff val="0"/>
                    <a:alphaOff val="0"/>
                  </a:prstClr>
                </a:solidFill>
                <a:latin typeface="Repsol" panose="02000506030000020004" pitchFamily="2" charset="77"/>
              </a:rPr>
              <a:t>, de sus </a:t>
            </a:r>
            <a:r>
              <a:rPr lang="en-US" sz="1200" b="0" kern="1200" err="1">
                <a:solidFill>
                  <a:prstClr val="black">
                    <a:hueOff val="0"/>
                    <a:satOff val="0"/>
                    <a:lumOff val="0"/>
                    <a:alphaOff val="0"/>
                  </a:prstClr>
                </a:solidFill>
                <a:latin typeface="Repsol" panose="02000506030000020004" pitchFamily="2" charset="77"/>
              </a:rPr>
              <a:t>retos</a:t>
            </a:r>
            <a:r>
              <a:rPr lang="en-US" sz="1200" b="0" kern="1200">
                <a:solidFill>
                  <a:prstClr val="black">
                    <a:hueOff val="0"/>
                    <a:satOff val="0"/>
                    <a:lumOff val="0"/>
                    <a:alphaOff val="0"/>
                  </a:prstClr>
                </a:solidFill>
                <a:latin typeface="Repsol" panose="02000506030000020004" pitchFamily="2" charset="77"/>
              </a:rPr>
              <a:t> y </a:t>
            </a:r>
            <a:r>
              <a:rPr lang="en-US" sz="1200" b="0" kern="1200" err="1">
                <a:solidFill>
                  <a:prstClr val="black">
                    <a:hueOff val="0"/>
                    <a:satOff val="0"/>
                    <a:lumOff val="0"/>
                    <a:alphaOff val="0"/>
                  </a:prstClr>
                </a:solidFill>
                <a:latin typeface="Repsol" panose="02000506030000020004" pitchFamily="2" charset="77"/>
              </a:rPr>
              <a:t>oportunidades</a:t>
            </a:r>
            <a:r>
              <a:rPr lang="en-US" sz="1200" b="0" kern="1200">
                <a:solidFill>
                  <a:prstClr val="black">
                    <a:hueOff val="0"/>
                    <a:satOff val="0"/>
                    <a:lumOff val="0"/>
                    <a:alphaOff val="0"/>
                  </a:prstClr>
                </a:solidFill>
                <a:latin typeface="Repsol" panose="02000506030000020004" pitchFamily="2" charset="77"/>
              </a:rPr>
              <a:t> </a:t>
            </a:r>
            <a:r>
              <a:rPr lang="en-US" sz="1200" b="0" kern="1200" err="1">
                <a:solidFill>
                  <a:prstClr val="black">
                    <a:hueOff val="0"/>
                    <a:satOff val="0"/>
                    <a:lumOff val="0"/>
                    <a:alphaOff val="0"/>
                  </a:prstClr>
                </a:solidFill>
                <a:latin typeface="Repsol" panose="02000506030000020004" pitchFamily="2" charset="77"/>
              </a:rPr>
              <a:t>en</a:t>
            </a:r>
            <a:r>
              <a:rPr lang="en-US" sz="1200" b="0" kern="1200">
                <a:solidFill>
                  <a:prstClr val="black">
                    <a:hueOff val="0"/>
                    <a:satOff val="0"/>
                    <a:lumOff val="0"/>
                    <a:alphaOff val="0"/>
                  </a:prstClr>
                </a:solidFill>
                <a:latin typeface="Repsol" panose="02000506030000020004" pitchFamily="2" charset="77"/>
              </a:rPr>
              <a:t> la </a:t>
            </a:r>
            <a:r>
              <a:rPr lang="en-US" sz="1200" b="0" kern="1200" err="1">
                <a:solidFill>
                  <a:prstClr val="black">
                    <a:hueOff val="0"/>
                    <a:satOff val="0"/>
                    <a:lumOff val="0"/>
                    <a:alphaOff val="0"/>
                  </a:prstClr>
                </a:solidFill>
                <a:latin typeface="Repsol" panose="02000506030000020004" pitchFamily="2" charset="77"/>
              </a:rPr>
              <a:t>descarbonización</a:t>
            </a:r>
            <a:r>
              <a:rPr lang="en-US" sz="1200">
                <a:solidFill>
                  <a:prstClr val="black">
                    <a:hueOff val="0"/>
                    <a:satOff val="0"/>
                    <a:lumOff val="0"/>
                    <a:alphaOff val="0"/>
                  </a:prstClr>
                </a:solidFill>
                <a:latin typeface="Repsol" panose="02000506030000020004" pitchFamily="2" charset="77"/>
              </a:rPr>
              <a:t>. </a:t>
            </a:r>
          </a:p>
          <a:p>
            <a:pPr defTabSz="488950">
              <a:lnSpc>
                <a:spcPct val="90000"/>
              </a:lnSpc>
              <a:spcBef>
                <a:spcPct val="0"/>
              </a:spcBef>
              <a:spcAft>
                <a:spcPct val="35000"/>
              </a:spcAft>
            </a:pPr>
            <a:endParaRPr lang="en-US" sz="1200">
              <a:solidFill>
                <a:prstClr val="black">
                  <a:hueOff val="0"/>
                  <a:satOff val="0"/>
                  <a:lumOff val="0"/>
                  <a:alphaOff val="0"/>
                </a:prstClr>
              </a:solidFill>
              <a:latin typeface="Repsol" panose="02000506030000020004" pitchFamily="2" charset="77"/>
            </a:endParaRP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200" b="1" i="1" u="none" strike="noStrike" kern="1200" cap="none" spc="0" normalizeH="0" baseline="0" noProof="0">
                <a:ln>
                  <a:noFill/>
                </a:ln>
                <a:solidFill>
                  <a:srgbClr val="FF6200"/>
                </a:solidFill>
                <a:effectLst/>
                <a:uLnTx/>
                <a:uFillTx/>
                <a:latin typeface="Repsol" panose="02000506030000020004" pitchFamily="2" charset="77"/>
                <a:ea typeface="+mn-ea"/>
                <a:cs typeface="+mn-cs"/>
              </a:rPr>
              <a:t>“Climate Dumping”. Webinar. </a:t>
            </a:r>
          </a:p>
          <a:p>
            <a:pPr marL="0" marR="0" lvl="0" indent="0" algn="l" defTabSz="914400" rtl="0" eaLnBrk="1" fontAlgn="auto" latinLnBrk="0" hangingPunct="1">
              <a:lnSpc>
                <a:spcPct val="90000"/>
              </a:lnSpc>
              <a:spcBef>
                <a:spcPct val="0"/>
              </a:spcBef>
              <a:spcAft>
                <a:spcPct val="35000"/>
              </a:spcAft>
              <a:buClrTx/>
              <a:buSzTx/>
              <a:buFontTx/>
              <a:buNone/>
              <a:tabLst/>
              <a:defRPr/>
            </a:pPr>
            <a:r>
              <a:rPr kumimoji="0" lang="es-ES" sz="1200" b="0" i="0" u="none" strike="noStrike" kern="1200" cap="none" spc="0" normalizeH="0" baseline="0" noProof="0">
                <a:ln>
                  <a:noFill/>
                </a:ln>
                <a:solidFill>
                  <a:prstClr val="black">
                    <a:hueOff val="0"/>
                    <a:satOff val="0"/>
                    <a:lumOff val="0"/>
                    <a:alphaOff val="0"/>
                  </a:prstClr>
                </a:solidFill>
                <a:effectLst/>
                <a:uLnTx/>
                <a:uFillTx/>
                <a:latin typeface="Repsol" panose="02000506030000020004" pitchFamily="2" charset="77"/>
                <a:ea typeface="+mn-ea"/>
                <a:cs typeface="+mn-cs"/>
              </a:rPr>
              <a:t>En este </a:t>
            </a:r>
            <a:r>
              <a:rPr lang="es-ES" sz="1200" err="1">
                <a:solidFill>
                  <a:prstClr val="black">
                    <a:hueOff val="0"/>
                    <a:satOff val="0"/>
                    <a:lumOff val="0"/>
                    <a:alphaOff val="0"/>
                  </a:prstClr>
                </a:solidFill>
                <a:latin typeface="Repsol" panose="02000506030000020004" pitchFamily="2" charset="77"/>
              </a:rPr>
              <a:t>webinar</a:t>
            </a:r>
            <a:r>
              <a:rPr kumimoji="0" lang="es-ES" sz="1200" b="0" i="0" u="none" strike="noStrike" kern="1200" cap="none" spc="0" normalizeH="0" baseline="0" noProof="0">
                <a:ln>
                  <a:noFill/>
                </a:ln>
                <a:solidFill>
                  <a:prstClr val="black">
                    <a:hueOff val="0"/>
                    <a:satOff val="0"/>
                    <a:lumOff val="0"/>
                    <a:alphaOff val="0"/>
                  </a:prstClr>
                </a:solidFill>
                <a:effectLst/>
                <a:uLnTx/>
                <a:uFillTx/>
                <a:latin typeface="Repsol" panose="02000506030000020004" pitchFamily="2" charset="77"/>
                <a:ea typeface="+mn-ea"/>
                <a:cs typeface="+mn-cs"/>
              </a:rPr>
              <a:t> se analizará y reflexionará sobre qué es el “</a:t>
            </a:r>
            <a:r>
              <a:rPr kumimoji="0" lang="es-ES" sz="1200" b="0" i="0" u="none" strike="noStrike" kern="1200" cap="none" spc="0" normalizeH="0" baseline="0" noProof="0" err="1">
                <a:ln>
                  <a:noFill/>
                </a:ln>
                <a:solidFill>
                  <a:prstClr val="black">
                    <a:hueOff val="0"/>
                    <a:satOff val="0"/>
                    <a:lumOff val="0"/>
                    <a:alphaOff val="0"/>
                  </a:prstClr>
                </a:solidFill>
                <a:effectLst/>
                <a:uLnTx/>
                <a:uFillTx/>
                <a:latin typeface="Repsol" panose="02000506030000020004" pitchFamily="2" charset="77"/>
                <a:ea typeface="+mn-ea"/>
                <a:cs typeface="+mn-cs"/>
              </a:rPr>
              <a:t>Climate</a:t>
            </a:r>
            <a:r>
              <a:rPr kumimoji="0" lang="es-ES" sz="1200" b="0" i="0" u="none" strike="noStrike" kern="1200" cap="none" spc="0" normalizeH="0" baseline="0" noProof="0">
                <a:ln>
                  <a:noFill/>
                </a:ln>
                <a:solidFill>
                  <a:prstClr val="black">
                    <a:hueOff val="0"/>
                    <a:satOff val="0"/>
                    <a:lumOff val="0"/>
                    <a:alphaOff val="0"/>
                  </a:prstClr>
                </a:solidFill>
                <a:effectLst/>
                <a:uLnTx/>
                <a:uFillTx/>
                <a:latin typeface="Repsol" panose="02000506030000020004" pitchFamily="2" charset="77"/>
                <a:ea typeface="+mn-ea"/>
                <a:cs typeface="+mn-cs"/>
              </a:rPr>
              <a:t> Dumping” y los desafíos que enfrenta. </a:t>
            </a:r>
            <a:endParaRPr kumimoji="0" lang="es-ES_tradnl" sz="1200" b="1" i="0" u="none" strike="noStrike" kern="1200" cap="none" spc="0" normalizeH="0" baseline="0" noProof="0">
              <a:ln>
                <a:noFill/>
              </a:ln>
              <a:solidFill>
                <a:srgbClr val="FF6200"/>
              </a:solidFill>
              <a:effectLst/>
              <a:uLnTx/>
              <a:uFillTx/>
              <a:latin typeface="Repsol" panose="02000506030000020004" pitchFamily="2" charset="77"/>
              <a:ea typeface="+mn-ea"/>
              <a:cs typeface="+mn-cs"/>
            </a:endParaRPr>
          </a:p>
          <a:p>
            <a:pPr defTabSz="488950">
              <a:lnSpc>
                <a:spcPct val="90000"/>
              </a:lnSpc>
              <a:spcBef>
                <a:spcPct val="0"/>
              </a:spcBef>
              <a:spcAft>
                <a:spcPct val="35000"/>
              </a:spcAft>
            </a:pPr>
            <a:endParaRPr lang="en-US" sz="1200">
              <a:solidFill>
                <a:prstClr val="black">
                  <a:hueOff val="0"/>
                  <a:satOff val="0"/>
                  <a:lumOff val="0"/>
                  <a:alphaOff val="0"/>
                </a:prstClr>
              </a:solidFill>
              <a:latin typeface="Repsol" panose="02000506030000020004" pitchFamily="2" charset="77"/>
            </a:endParaRPr>
          </a:p>
          <a:p>
            <a:pPr defTabSz="488950">
              <a:lnSpc>
                <a:spcPct val="90000"/>
              </a:lnSpc>
              <a:spcBef>
                <a:spcPct val="0"/>
              </a:spcBef>
              <a:spcAft>
                <a:spcPct val="35000"/>
              </a:spcAft>
            </a:pPr>
            <a:endParaRPr lang="en-US" sz="1200" b="0" kern="1200">
              <a:solidFill>
                <a:prstClr val="black">
                  <a:hueOff val="0"/>
                  <a:satOff val="0"/>
                  <a:lumOff val="0"/>
                  <a:alphaOff val="0"/>
                </a:prstClr>
              </a:solidFill>
              <a:latin typeface="Repsol" panose="02000506030000020004" pitchFamily="2" charset="77"/>
            </a:endParaRPr>
          </a:p>
        </p:txBody>
      </p:sp>
      <p:sp>
        <p:nvSpPr>
          <p:cNvPr id="2" name="Título 3">
            <a:extLst>
              <a:ext uri="{FF2B5EF4-FFF2-40B4-BE49-F238E27FC236}">
                <a16:creationId xmlns:a16="http://schemas.microsoft.com/office/drawing/2014/main" id="{CB00A228-8DDD-B430-DED4-BEB21D4E45E7}"/>
              </a:ext>
            </a:extLst>
          </p:cNvPr>
          <p:cNvSpPr txBox="1">
            <a:spLocks/>
          </p:cNvSpPr>
          <p:nvPr/>
        </p:nvSpPr>
        <p:spPr>
          <a:xfrm rot="16200000">
            <a:off x="-1186706" y="3546539"/>
            <a:ext cx="3813340" cy="981326"/>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4300" b="1">
                <a:solidFill>
                  <a:srgbClr val="FF6200"/>
                </a:solidFill>
                <a:latin typeface="Repsol"/>
              </a:rPr>
              <a:t>FEBRERO</a:t>
            </a:r>
            <a:br>
              <a:rPr lang="es-ES_tradnl" sz="4800" b="1">
                <a:solidFill>
                  <a:srgbClr val="FF6200"/>
                </a:solidFill>
                <a:latin typeface="+mn-lt"/>
              </a:rPr>
            </a:br>
            <a:endParaRPr lang="es-ES" sz="900" i="1">
              <a:solidFill>
                <a:srgbClr val="FF6200"/>
              </a:solidFill>
              <a:latin typeface="+mn-lt"/>
            </a:endParaRPr>
          </a:p>
        </p:txBody>
      </p:sp>
      <p:sp>
        <p:nvSpPr>
          <p:cNvPr id="7" name="Título 3">
            <a:extLst>
              <a:ext uri="{FF2B5EF4-FFF2-40B4-BE49-F238E27FC236}">
                <a16:creationId xmlns:a16="http://schemas.microsoft.com/office/drawing/2014/main" id="{4452D67E-24E3-009D-89EE-D3F6534B51F9}"/>
              </a:ext>
            </a:extLst>
          </p:cNvPr>
          <p:cNvSpPr txBox="1">
            <a:spLocks/>
          </p:cNvSpPr>
          <p:nvPr/>
        </p:nvSpPr>
        <p:spPr>
          <a:xfrm>
            <a:off x="229302" y="265660"/>
            <a:ext cx="2713596" cy="646331"/>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Programación</a:t>
            </a:r>
            <a:endParaRPr lang="es-ES" sz="600" i="1">
              <a:solidFill>
                <a:schemeClr val="tx1">
                  <a:lumMod val="50000"/>
                  <a:lumOff val="50000"/>
                </a:schemeClr>
              </a:solidFill>
              <a:latin typeface="+mn-lt"/>
            </a:endParaRPr>
          </a:p>
        </p:txBody>
      </p:sp>
      <p:sp>
        <p:nvSpPr>
          <p:cNvPr id="10" name="CuadroTexto 9">
            <a:extLst>
              <a:ext uri="{FF2B5EF4-FFF2-40B4-BE49-F238E27FC236}">
                <a16:creationId xmlns:a16="http://schemas.microsoft.com/office/drawing/2014/main" id="{E4B514A2-4478-C5A3-4652-B62DA27A73BE}"/>
              </a:ext>
            </a:extLst>
          </p:cNvPr>
          <p:cNvSpPr txBox="1"/>
          <p:nvPr/>
        </p:nvSpPr>
        <p:spPr>
          <a:xfrm>
            <a:off x="229303" y="1209983"/>
            <a:ext cx="6909818" cy="646331"/>
          </a:xfrm>
          <a:prstGeom prst="rect">
            <a:avLst/>
          </a:prstGeom>
          <a:noFill/>
        </p:spPr>
        <p:txBody>
          <a:bodyPr wrap="square" rtlCol="0">
            <a:spAutoFit/>
          </a:bodyPr>
          <a:lstStyle/>
          <a:p>
            <a:r>
              <a:rPr lang="es-ES_tradnl" sz="1200">
                <a:solidFill>
                  <a:schemeClr val="bg1"/>
                </a:solidFill>
                <a:latin typeface="Repsol" panose="02000506030000020004" pitchFamily="2" charset="77"/>
              </a:rPr>
              <a:t>Esta programación está sujeta a cambios. La inscripción estará disponible con dos semanas de antelación en el calendario de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  Las grabaciones de los eventos pasados están disponibles en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2" name="Título 3">
            <a:extLst>
              <a:ext uri="{FF2B5EF4-FFF2-40B4-BE49-F238E27FC236}">
                <a16:creationId xmlns:a16="http://schemas.microsoft.com/office/drawing/2014/main" id="{792737C0-0F29-94B1-9158-9FBF9A1F03E5}"/>
              </a:ext>
            </a:extLst>
          </p:cNvPr>
          <p:cNvSpPr txBox="1">
            <a:spLocks/>
          </p:cNvSpPr>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Open </a:t>
            </a:r>
            <a:r>
              <a:rPr lang="es-ES_tradnl" sz="3200" b="1" err="1">
                <a:solidFill>
                  <a:schemeClr val="bg1"/>
                </a:solidFill>
                <a:latin typeface="Repsol"/>
              </a:rPr>
              <a:t>Room</a:t>
            </a:r>
            <a:r>
              <a:rPr lang="es-ES_tradnl" sz="3200" b="1">
                <a:solidFill>
                  <a:schemeClr val="bg1"/>
                </a:solidFill>
                <a:latin typeface="Repsol"/>
              </a:rPr>
              <a:t> 2025</a:t>
            </a:r>
            <a:endParaRPr lang="es-ES" sz="3200" i="1">
              <a:solidFill>
                <a:schemeClr val="tx1">
                  <a:lumMod val="50000"/>
                  <a:lumOff val="50000"/>
                </a:schemeClr>
              </a:solidFill>
              <a:latin typeface="+mn-lt"/>
            </a:endParaRPr>
          </a:p>
        </p:txBody>
      </p:sp>
      <p:grpSp>
        <p:nvGrpSpPr>
          <p:cNvPr id="15" name="Group 14">
            <a:extLst>
              <a:ext uri="{FF2B5EF4-FFF2-40B4-BE49-F238E27FC236}">
                <a16:creationId xmlns:a16="http://schemas.microsoft.com/office/drawing/2014/main" id="{5E97253F-1BD9-09AC-5698-8157F0899B88}"/>
              </a:ext>
            </a:extLst>
          </p:cNvPr>
          <p:cNvGrpSpPr/>
          <p:nvPr/>
        </p:nvGrpSpPr>
        <p:grpSpPr>
          <a:xfrm>
            <a:off x="168133" y="5915695"/>
            <a:ext cx="9133994" cy="936966"/>
            <a:chOff x="168133" y="5915695"/>
            <a:chExt cx="9133994" cy="936966"/>
          </a:xfrm>
        </p:grpSpPr>
        <p:pic>
          <p:nvPicPr>
            <p:cNvPr id="5" name="Picture 4" descr="A close-up of a logo&#10;&#10;Descripción generada automáticamente">
              <a:extLst>
                <a:ext uri="{FF2B5EF4-FFF2-40B4-BE49-F238E27FC236}">
                  <a16:creationId xmlns:a16="http://schemas.microsoft.com/office/drawing/2014/main" id="{2D95A2EF-40F3-F74D-B13C-15D6048E4E23}"/>
                </a:ext>
              </a:extLst>
            </p:cNvPr>
            <p:cNvPicPr>
              <a:picLocks noChangeAspect="1"/>
            </p:cNvPicPr>
            <p:nvPr/>
          </p:nvPicPr>
          <p:blipFill>
            <a:blip r:embed="rId4"/>
            <a:stretch>
              <a:fillRect/>
            </a:stretch>
          </p:blipFill>
          <p:spPr>
            <a:xfrm>
              <a:off x="4626292" y="6487478"/>
              <a:ext cx="278130" cy="161925"/>
            </a:xfrm>
            <a:prstGeom prst="rect">
              <a:avLst/>
            </a:prstGeom>
          </p:spPr>
        </p:pic>
        <p:pic>
          <p:nvPicPr>
            <p:cNvPr id="6" name="Imagen 21" descr="A person speaking to a speaker&#10;&#10;Descripción generada automáticamente">
              <a:extLst>
                <a:ext uri="{FF2B5EF4-FFF2-40B4-BE49-F238E27FC236}">
                  <a16:creationId xmlns:a16="http://schemas.microsoft.com/office/drawing/2014/main" id="{ACAF1C2B-AECD-8537-1608-94D6C9F90C65}"/>
                </a:ext>
              </a:extLst>
            </p:cNvPr>
            <p:cNvPicPr>
              <a:picLocks noChangeAspect="1"/>
            </p:cNvPicPr>
            <p:nvPr/>
          </p:nvPicPr>
          <p:blipFill rotWithShape="1">
            <a:blip r:embed="rId5">
              <a:extLst>
                <a:ext uri="{28A0092B-C50C-407E-A947-70E740481C1C}">
                  <a14:useLocalDpi xmlns:a14="http://schemas.microsoft.com/office/drawing/2010/main" val="0"/>
                </a:ext>
              </a:extLst>
            </a:blip>
            <a:srcRect l="34922" t="90520" r="27458" b="-184"/>
            <a:stretch/>
          </p:blipFill>
          <p:spPr>
            <a:xfrm>
              <a:off x="4906067" y="6195441"/>
              <a:ext cx="4396060" cy="653178"/>
            </a:xfrm>
            <a:prstGeom prst="rect">
              <a:avLst/>
            </a:prstGeom>
          </p:spPr>
        </p:pic>
        <p:pic>
          <p:nvPicPr>
            <p:cNvPr id="8" name="Picture 7" descr="A green and blue letter e&#10;&#10;Descripción generada automáticamente">
              <a:extLst>
                <a:ext uri="{FF2B5EF4-FFF2-40B4-BE49-F238E27FC236}">
                  <a16:creationId xmlns:a16="http://schemas.microsoft.com/office/drawing/2014/main" id="{FF54E848-7A26-9BD8-0B96-7718C47FBFCF}"/>
                </a:ext>
              </a:extLst>
            </p:cNvPr>
            <p:cNvPicPr>
              <a:picLocks noChangeAspect="1"/>
            </p:cNvPicPr>
            <p:nvPr/>
          </p:nvPicPr>
          <p:blipFill>
            <a:blip r:embed="rId6"/>
            <a:stretch>
              <a:fillRect/>
            </a:stretch>
          </p:blipFill>
          <p:spPr>
            <a:xfrm>
              <a:off x="2336482" y="6414135"/>
              <a:ext cx="293370" cy="238125"/>
            </a:xfrm>
            <a:prstGeom prst="rect">
              <a:avLst/>
            </a:prstGeom>
          </p:spPr>
        </p:pic>
        <p:pic>
          <p:nvPicPr>
            <p:cNvPr id="11" name="Imagen 21">
              <a:extLst>
                <a:ext uri="{FF2B5EF4-FFF2-40B4-BE49-F238E27FC236}">
                  <a16:creationId xmlns:a16="http://schemas.microsoft.com/office/drawing/2014/main" id="{A60C57A3-A5C6-D08C-D099-6C264E234864}"/>
                </a:ext>
              </a:extLst>
            </p:cNvPr>
            <p:cNvPicPr>
              <a:picLocks noChangeAspect="1"/>
            </p:cNvPicPr>
            <p:nvPr/>
          </p:nvPicPr>
          <p:blipFill rotWithShape="1">
            <a:blip r:embed="rId5">
              <a:extLst>
                <a:ext uri="{28A0092B-C50C-407E-A947-70E740481C1C}">
                  <a14:useLocalDpi xmlns:a14="http://schemas.microsoft.com/office/drawing/2010/main" val="0"/>
                </a:ext>
              </a:extLst>
            </a:blip>
            <a:srcRect l="916" t="85983" r="80868" b="-104"/>
            <a:stretch/>
          </p:blipFill>
          <p:spPr>
            <a:xfrm>
              <a:off x="168133" y="5918378"/>
              <a:ext cx="2160369" cy="930254"/>
            </a:xfrm>
            <a:prstGeom prst="rect">
              <a:avLst/>
            </a:prstGeom>
          </p:spPr>
        </p:pic>
        <p:pic>
          <p:nvPicPr>
            <p:cNvPr id="13" name="Imagen 21" descr="A group of logos with text&#10;&#10;Descripción generada automáticamente">
              <a:extLst>
                <a:ext uri="{FF2B5EF4-FFF2-40B4-BE49-F238E27FC236}">
                  <a16:creationId xmlns:a16="http://schemas.microsoft.com/office/drawing/2014/main" id="{A9C97C0F-D666-1DF4-0B6D-A81B199A0F26}"/>
                </a:ext>
              </a:extLst>
            </p:cNvPr>
            <p:cNvPicPr>
              <a:picLocks noChangeAspect="1"/>
            </p:cNvPicPr>
            <p:nvPr/>
          </p:nvPicPr>
          <p:blipFill rotWithShape="1">
            <a:blip r:embed="rId5">
              <a:extLst>
                <a:ext uri="{28A0092B-C50C-407E-A947-70E740481C1C}">
                  <a14:useLocalDpi xmlns:a14="http://schemas.microsoft.com/office/drawing/2010/main" val="0"/>
                </a:ext>
              </a:extLst>
            </a:blip>
            <a:srcRect l="18554" t="85922" r="64591" b="-145"/>
            <a:stretch/>
          </p:blipFill>
          <p:spPr>
            <a:xfrm>
              <a:off x="2602791" y="5915695"/>
              <a:ext cx="1998901" cy="936966"/>
            </a:xfrm>
            <a:prstGeom prst="rect">
              <a:avLst/>
            </a:prstGeom>
          </p:spPr>
        </p:pic>
      </p:grpSp>
      <p:cxnSp>
        <p:nvCxnSpPr>
          <p:cNvPr id="3" name="Conector recto 2">
            <a:extLst>
              <a:ext uri="{FF2B5EF4-FFF2-40B4-BE49-F238E27FC236}">
                <a16:creationId xmlns:a16="http://schemas.microsoft.com/office/drawing/2014/main" id="{8999FCC1-EFB5-006D-8D07-56CDBDA5C4A7}"/>
              </a:ext>
            </a:extLst>
          </p:cNvPr>
          <p:cNvCxnSpPr>
            <a:cxnSpLocks/>
          </p:cNvCxnSpPr>
          <p:nvPr/>
        </p:nvCxnSpPr>
        <p:spPr>
          <a:xfrm>
            <a:off x="938800" y="2064190"/>
            <a:ext cx="0" cy="4287183"/>
          </a:xfrm>
          <a:prstGeom prst="line">
            <a:avLst/>
          </a:prstGeom>
          <a:ln w="15875">
            <a:solidFill>
              <a:srgbClr val="FF6200"/>
            </a:solidFill>
          </a:ln>
        </p:spPr>
        <p:style>
          <a:lnRef idx="1">
            <a:schemeClr val="accent2"/>
          </a:lnRef>
          <a:fillRef idx="0">
            <a:schemeClr val="accent2"/>
          </a:fillRef>
          <a:effectRef idx="0">
            <a:schemeClr val="accent2"/>
          </a:effectRef>
          <a:fontRef idx="minor">
            <a:schemeClr val="tx1"/>
          </a:fontRef>
        </p:style>
      </p:cxnSp>
      <p:grpSp>
        <p:nvGrpSpPr>
          <p:cNvPr id="24" name="Group 23">
            <a:extLst>
              <a:ext uri="{FF2B5EF4-FFF2-40B4-BE49-F238E27FC236}">
                <a16:creationId xmlns:a16="http://schemas.microsoft.com/office/drawing/2014/main" id="{2134487B-1DAE-086D-82EF-40D68AA2815A}"/>
              </a:ext>
            </a:extLst>
          </p:cNvPr>
          <p:cNvGrpSpPr/>
          <p:nvPr/>
        </p:nvGrpSpPr>
        <p:grpSpPr>
          <a:xfrm>
            <a:off x="4762" y="5915695"/>
            <a:ext cx="9297365" cy="936966"/>
            <a:chOff x="4762" y="5915695"/>
            <a:chExt cx="9297365" cy="936966"/>
          </a:xfrm>
        </p:grpSpPr>
        <p:sp>
          <p:nvSpPr>
            <p:cNvPr id="17" name="Rectangle 16">
              <a:extLst>
                <a:ext uri="{FF2B5EF4-FFF2-40B4-BE49-F238E27FC236}">
                  <a16:creationId xmlns:a16="http://schemas.microsoft.com/office/drawing/2014/main" id="{D1B59CAC-86FE-7333-A4EF-69EF0B2D88AC}"/>
                </a:ext>
              </a:extLst>
            </p:cNvPr>
            <p:cNvSpPr/>
            <p:nvPr/>
          </p:nvSpPr>
          <p:spPr>
            <a:xfrm>
              <a:off x="4762" y="6172200"/>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D7B44FD-DE6B-BC1A-91E2-A8979EC90E1B}"/>
                </a:ext>
              </a:extLst>
            </p:cNvPr>
            <p:cNvGrpSpPr/>
            <p:nvPr/>
          </p:nvGrpSpPr>
          <p:grpSpPr>
            <a:xfrm>
              <a:off x="168133" y="5915695"/>
              <a:ext cx="9133994" cy="936966"/>
              <a:chOff x="168133" y="5915695"/>
              <a:chExt cx="9133994" cy="936966"/>
            </a:xfrm>
          </p:grpSpPr>
          <p:pic>
            <p:nvPicPr>
              <p:cNvPr id="19" name="Picture 18" descr="A close-up of a logo&#10;&#10;Descripción generada automáticamente">
                <a:extLst>
                  <a:ext uri="{FF2B5EF4-FFF2-40B4-BE49-F238E27FC236}">
                    <a16:creationId xmlns:a16="http://schemas.microsoft.com/office/drawing/2014/main" id="{6AE7140D-773F-FAB4-BA22-86510C10E590}"/>
                  </a:ext>
                </a:extLst>
              </p:cNvPr>
              <p:cNvPicPr>
                <a:picLocks noChangeAspect="1"/>
              </p:cNvPicPr>
              <p:nvPr/>
            </p:nvPicPr>
            <p:blipFill>
              <a:blip r:embed="rId4"/>
              <a:stretch>
                <a:fillRect/>
              </a:stretch>
            </p:blipFill>
            <p:spPr>
              <a:xfrm>
                <a:off x="4626292" y="6487478"/>
                <a:ext cx="278130" cy="161925"/>
              </a:xfrm>
              <a:prstGeom prst="rect">
                <a:avLst/>
              </a:prstGeom>
            </p:spPr>
          </p:pic>
          <p:pic>
            <p:nvPicPr>
              <p:cNvPr id="20" name="Imagen 21" descr="A person speaking to a speaker&#10;&#10;Descripción generada automáticamente">
                <a:extLst>
                  <a:ext uri="{FF2B5EF4-FFF2-40B4-BE49-F238E27FC236}">
                    <a16:creationId xmlns:a16="http://schemas.microsoft.com/office/drawing/2014/main" id="{989C62BA-F51F-B1FF-6119-891B8B45D97F}"/>
                  </a:ext>
                </a:extLst>
              </p:cNvPr>
              <p:cNvPicPr>
                <a:picLocks noChangeAspect="1"/>
              </p:cNvPicPr>
              <p:nvPr/>
            </p:nvPicPr>
            <p:blipFill rotWithShape="1">
              <a:blip r:embed="rId5">
                <a:extLst>
                  <a:ext uri="{28A0092B-C50C-407E-A947-70E740481C1C}">
                    <a14:useLocalDpi xmlns:a14="http://schemas.microsoft.com/office/drawing/2010/main" val="0"/>
                  </a:ext>
                </a:extLst>
              </a:blip>
              <a:srcRect l="34922" t="90520" r="27458" b="-184"/>
              <a:stretch/>
            </p:blipFill>
            <p:spPr>
              <a:xfrm>
                <a:off x="4906067" y="6195441"/>
                <a:ext cx="4396060" cy="653178"/>
              </a:xfrm>
              <a:prstGeom prst="rect">
                <a:avLst/>
              </a:prstGeom>
            </p:spPr>
          </p:pic>
          <p:pic>
            <p:nvPicPr>
              <p:cNvPr id="21" name="Picture 20" descr="A green and blue letter e&#10;&#10;Descripción generada automáticamente">
                <a:extLst>
                  <a:ext uri="{FF2B5EF4-FFF2-40B4-BE49-F238E27FC236}">
                    <a16:creationId xmlns:a16="http://schemas.microsoft.com/office/drawing/2014/main" id="{52FF95BF-F6EA-C5F1-6235-675777073CD3}"/>
                  </a:ext>
                </a:extLst>
              </p:cNvPr>
              <p:cNvPicPr>
                <a:picLocks noChangeAspect="1"/>
              </p:cNvPicPr>
              <p:nvPr/>
            </p:nvPicPr>
            <p:blipFill>
              <a:blip r:embed="rId6"/>
              <a:stretch>
                <a:fillRect/>
              </a:stretch>
            </p:blipFill>
            <p:spPr>
              <a:xfrm>
                <a:off x="2336482" y="6414135"/>
                <a:ext cx="293370" cy="238125"/>
              </a:xfrm>
              <a:prstGeom prst="rect">
                <a:avLst/>
              </a:prstGeom>
            </p:spPr>
          </p:pic>
          <p:pic>
            <p:nvPicPr>
              <p:cNvPr id="22" name="Imagen 21">
                <a:extLst>
                  <a:ext uri="{FF2B5EF4-FFF2-40B4-BE49-F238E27FC236}">
                    <a16:creationId xmlns:a16="http://schemas.microsoft.com/office/drawing/2014/main" id="{F248D757-D607-0D2E-2F8C-143B7C435D50}"/>
                  </a:ext>
                </a:extLst>
              </p:cNvPr>
              <p:cNvPicPr>
                <a:picLocks noChangeAspect="1"/>
              </p:cNvPicPr>
              <p:nvPr/>
            </p:nvPicPr>
            <p:blipFill rotWithShape="1">
              <a:blip r:embed="rId5">
                <a:extLst>
                  <a:ext uri="{28A0092B-C50C-407E-A947-70E740481C1C}">
                    <a14:useLocalDpi xmlns:a14="http://schemas.microsoft.com/office/drawing/2010/main" val="0"/>
                  </a:ext>
                </a:extLst>
              </a:blip>
              <a:srcRect l="916" t="85983" r="80868" b="-104"/>
              <a:stretch/>
            </p:blipFill>
            <p:spPr>
              <a:xfrm>
                <a:off x="168133" y="5918378"/>
                <a:ext cx="2160369" cy="930254"/>
              </a:xfrm>
              <a:prstGeom prst="rect">
                <a:avLst/>
              </a:prstGeom>
            </p:spPr>
          </p:pic>
          <p:pic>
            <p:nvPicPr>
              <p:cNvPr id="23" name="Imagen 21" descr="A group of logos with text&#10;&#10;Descripción generada automáticamente">
                <a:extLst>
                  <a:ext uri="{FF2B5EF4-FFF2-40B4-BE49-F238E27FC236}">
                    <a16:creationId xmlns:a16="http://schemas.microsoft.com/office/drawing/2014/main" id="{B5399FAD-8E0C-171B-1A34-327DC763945C}"/>
                  </a:ext>
                </a:extLst>
              </p:cNvPr>
              <p:cNvPicPr>
                <a:picLocks noChangeAspect="1"/>
              </p:cNvPicPr>
              <p:nvPr/>
            </p:nvPicPr>
            <p:blipFill rotWithShape="1">
              <a:blip r:embed="rId5">
                <a:extLst>
                  <a:ext uri="{28A0092B-C50C-407E-A947-70E740481C1C}">
                    <a14:useLocalDpi xmlns:a14="http://schemas.microsoft.com/office/drawing/2010/main" val="0"/>
                  </a:ext>
                </a:extLst>
              </a:blip>
              <a:srcRect l="18554" t="85922" r="64591" b="-145"/>
              <a:stretch/>
            </p:blipFill>
            <p:spPr>
              <a:xfrm>
                <a:off x="2602791" y="5915695"/>
                <a:ext cx="1998901" cy="936966"/>
              </a:xfrm>
              <a:prstGeom prst="rect">
                <a:avLst/>
              </a:prstGeom>
            </p:spPr>
          </p:pic>
        </p:grpSp>
      </p:grpSp>
      <p:pic>
        <p:nvPicPr>
          <p:cNvPr id="4" name="Picture 2">
            <a:extLst>
              <a:ext uri="{FF2B5EF4-FFF2-40B4-BE49-F238E27FC236}">
                <a16:creationId xmlns:a16="http://schemas.microsoft.com/office/drawing/2014/main" id="{A5CEA4FA-39BB-D0AC-2C83-524B6B54AC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7368" y="6483223"/>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descr="Logotipo, nombre de la empresa&#10;&#10;Descripción generada automáticamente">
            <a:extLst>
              <a:ext uri="{FF2B5EF4-FFF2-40B4-BE49-F238E27FC236}">
                <a16:creationId xmlns:a16="http://schemas.microsoft.com/office/drawing/2014/main" id="{63B0CBEA-C5A7-BAAD-6972-E1D63A9BBD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6045" y="6414135"/>
            <a:ext cx="431054" cy="241390"/>
          </a:xfrm>
          <a:prstGeom prst="rect">
            <a:avLst/>
          </a:prstGeom>
        </p:spPr>
      </p:pic>
      <p:sp>
        <p:nvSpPr>
          <p:cNvPr id="27" name="CuadroTexto 26">
            <a:extLst>
              <a:ext uri="{FF2B5EF4-FFF2-40B4-BE49-F238E27FC236}">
                <a16:creationId xmlns:a16="http://schemas.microsoft.com/office/drawing/2014/main" id="{0BE6DCA1-D470-8756-3D29-356857CAEEE9}"/>
              </a:ext>
            </a:extLst>
          </p:cNvPr>
          <p:cNvSpPr txBox="1"/>
          <p:nvPr/>
        </p:nvSpPr>
        <p:spPr>
          <a:xfrm>
            <a:off x="11283357" y="6090204"/>
            <a:ext cx="407484" cy="276999"/>
          </a:xfrm>
          <a:prstGeom prst="rect">
            <a:avLst/>
          </a:prstGeom>
          <a:noFill/>
        </p:spPr>
        <p:txBody>
          <a:bodyPr wrap="none" rtlCol="0">
            <a:spAutoFit/>
          </a:bodyPr>
          <a:lstStyle/>
          <a:p>
            <a:r>
              <a:rPr lang="es-ES_tradnl" sz="1200" b="1">
                <a:solidFill>
                  <a:srgbClr val="FF6200"/>
                </a:solidFill>
                <a:latin typeface="Repsol" panose="02000506030000020004" pitchFamily="2" charset="77"/>
              </a:rPr>
              <a:t>2/2</a:t>
            </a:r>
            <a:endParaRPr lang="es-ES" sz="1200" b="1">
              <a:solidFill>
                <a:srgbClr val="FF6200"/>
              </a:solidFill>
              <a:latin typeface="Repsol" panose="02000506030000020004" pitchFamily="2" charset="77"/>
            </a:endParaRPr>
          </a:p>
        </p:txBody>
      </p:sp>
      <p:pic>
        <p:nvPicPr>
          <p:cNvPr id="29" name="Imagen 28" descr="Logotipo, nombre de la empresa&#10;&#10;Descripción generada automáticamente">
            <a:extLst>
              <a:ext uri="{FF2B5EF4-FFF2-40B4-BE49-F238E27FC236}">
                <a16:creationId xmlns:a16="http://schemas.microsoft.com/office/drawing/2014/main" id="{21E30693-E0D9-0D3B-C151-EF357114D4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1692" y="6408714"/>
            <a:ext cx="351132" cy="330477"/>
          </a:xfrm>
          <a:prstGeom prst="rect">
            <a:avLst/>
          </a:prstGeom>
        </p:spPr>
      </p:pic>
      <p:pic>
        <p:nvPicPr>
          <p:cNvPr id="26" name="Picture 2" descr="AEE renueva su imagen corporativa y estrena logo - Asociación Empresarial  Eólica">
            <a:extLst>
              <a:ext uri="{FF2B5EF4-FFF2-40B4-BE49-F238E27FC236}">
                <a16:creationId xmlns:a16="http://schemas.microsoft.com/office/drawing/2014/main" id="{5D784341-917C-3C30-8B70-DDA720BD1D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87989"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353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B6E84-BED0-A3E4-353A-8AA4150BCA7C}"/>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5DDF48BB-98E1-F189-E66D-1EFCAF3A1F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Imagen 31">
            <a:extLst>
              <a:ext uri="{FF2B5EF4-FFF2-40B4-BE49-F238E27FC236}">
                <a16:creationId xmlns:a16="http://schemas.microsoft.com/office/drawing/2014/main" id="{0014D24F-1EA4-56F9-23CE-31069350B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9" name="Forma libre: forma 18">
            <a:extLst>
              <a:ext uri="{FF2B5EF4-FFF2-40B4-BE49-F238E27FC236}">
                <a16:creationId xmlns:a16="http://schemas.microsoft.com/office/drawing/2014/main" id="{0F28BA3D-799F-4FFB-BD08-23C6021EA811}"/>
              </a:ext>
            </a:extLst>
          </p:cNvPr>
          <p:cNvSpPr/>
          <p:nvPr/>
        </p:nvSpPr>
        <p:spPr>
          <a:xfrm>
            <a:off x="1129834" y="2152511"/>
            <a:ext cx="10187436" cy="3928752"/>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r>
              <a:rPr lang="es-ES" sz="1200" b="1" i="1">
                <a:solidFill>
                  <a:srgbClr val="FF6200"/>
                </a:solidFill>
                <a:latin typeface="Repsol" panose="02000506030000020004" pitchFamily="2" charset="77"/>
              </a:rPr>
              <a:t>“El rol de la digitalización para la transformación industrial hacia el net </a:t>
            </a:r>
            <a:r>
              <a:rPr lang="es-ES" sz="1200" b="1" i="1" err="1">
                <a:solidFill>
                  <a:srgbClr val="FF6200"/>
                </a:solidFill>
                <a:latin typeface="Repsol" panose="02000506030000020004" pitchFamily="2" charset="77"/>
              </a:rPr>
              <a:t>zero</a:t>
            </a:r>
            <a:r>
              <a:rPr lang="es-ES" sz="1800" b="0" i="0">
                <a:solidFill>
                  <a:srgbClr val="000000"/>
                </a:solidFill>
                <a:effectLst/>
                <a:latin typeface="Arial" panose="020B0604020202020204" pitchFamily="34" charset="0"/>
              </a:rPr>
              <a:t>​</a:t>
            </a:r>
            <a:r>
              <a:rPr lang="es-ES" sz="1200" b="1" i="1">
                <a:solidFill>
                  <a:srgbClr val="FF6200"/>
                </a:solidFill>
                <a:latin typeface="Repsol" panose="02000506030000020004" pitchFamily="2" charset="77"/>
              </a:rPr>
              <a:t>”. </a:t>
            </a:r>
            <a:r>
              <a:rPr lang="es-ES" sz="1200" b="1" i="1" err="1">
                <a:solidFill>
                  <a:srgbClr val="FF6200"/>
                </a:solidFill>
                <a:latin typeface="Repsol" panose="02000506030000020004" pitchFamily="2" charset="77"/>
              </a:rPr>
              <a:t>Webinar</a:t>
            </a:r>
            <a:r>
              <a:rPr lang="es-ES" sz="1200" b="1" i="1">
                <a:solidFill>
                  <a:srgbClr val="FF6200"/>
                </a:solidFill>
                <a:latin typeface="Repsol" panose="02000506030000020004" pitchFamily="2" charset="77"/>
              </a:rPr>
              <a:t>. </a:t>
            </a:r>
          </a:p>
          <a:p>
            <a:r>
              <a:rPr lang="es-ES" sz="1200">
                <a:solidFill>
                  <a:prstClr val="black">
                    <a:hueOff val="0"/>
                    <a:satOff val="0"/>
                    <a:lumOff val="0"/>
                    <a:alphaOff val="0"/>
                  </a:prstClr>
                </a:solidFill>
                <a:latin typeface="Repsol" panose="02000506030000020004" pitchFamily="2" charset="77"/>
              </a:rPr>
              <a:t>En este </a:t>
            </a:r>
            <a:r>
              <a:rPr lang="es-ES" sz="1200" err="1">
                <a:solidFill>
                  <a:prstClr val="black">
                    <a:hueOff val="0"/>
                    <a:satOff val="0"/>
                    <a:lumOff val="0"/>
                    <a:alphaOff val="0"/>
                  </a:prstClr>
                </a:solidFill>
                <a:latin typeface="Repsol" panose="02000506030000020004" pitchFamily="2" charset="77"/>
              </a:rPr>
              <a:t>webinar</a:t>
            </a:r>
            <a:r>
              <a:rPr lang="es-ES" sz="1200">
                <a:solidFill>
                  <a:prstClr val="black">
                    <a:hueOff val="0"/>
                    <a:satOff val="0"/>
                    <a:lumOff val="0"/>
                    <a:alphaOff val="0"/>
                  </a:prstClr>
                </a:solidFill>
                <a:latin typeface="Repsol" panose="02000506030000020004" pitchFamily="2" charset="77"/>
              </a:rPr>
              <a:t> se analizarán las estrategias digitales que están impulsando la transformación de la industria y su alineación con los objetivos de sostenibilidad  poniendo especial atención en el impacto social y económico generado. </a:t>
            </a:r>
          </a:p>
          <a:p>
            <a:endParaRPr lang="es-ES" sz="1200">
              <a:solidFill>
                <a:prstClr val="black">
                  <a:hueOff val="0"/>
                  <a:satOff val="0"/>
                  <a:lumOff val="0"/>
                  <a:alphaOff val="0"/>
                </a:prstClr>
              </a:solidFill>
              <a:latin typeface="Repsol" panose="02000506030000020004" pitchFamily="2" charset="77"/>
            </a:endParaRPr>
          </a:p>
          <a:p>
            <a:pPr lvl="0"/>
            <a:r>
              <a:rPr lang="en-US" sz="1200" b="1" i="1" kern="1200">
                <a:solidFill>
                  <a:srgbClr val="FF6200"/>
                </a:solidFill>
                <a:latin typeface="Repsol" panose="02000506030000020004" pitchFamily="2" charset="77"/>
              </a:rPr>
              <a:t>“</a:t>
            </a:r>
            <a:r>
              <a:rPr lang="es-ES" sz="1200" b="1" i="1">
                <a:solidFill>
                  <a:srgbClr val="FF6200"/>
                </a:solidFill>
                <a:latin typeface="Repsol" panose="02000506030000020004" pitchFamily="2" charset="77"/>
              </a:rPr>
              <a:t>CCS: el rol de la tecnología en la carrera por el cero neto</a:t>
            </a:r>
            <a:r>
              <a:rPr lang="en-US" sz="1200" b="1" i="1" kern="1200">
                <a:solidFill>
                  <a:srgbClr val="FF6200"/>
                </a:solidFill>
                <a:latin typeface="Repsol" panose="02000506030000020004" pitchFamily="2" charset="77"/>
              </a:rPr>
              <a:t>”. </a:t>
            </a:r>
            <a:r>
              <a:rPr lang="en-US" sz="1200" b="1" i="1">
                <a:solidFill>
                  <a:srgbClr val="FF6200"/>
                </a:solidFill>
                <a:latin typeface="Repsol" panose="02000506030000020004" pitchFamily="2" charset="77"/>
              </a:rPr>
              <a:t>Workshop </a:t>
            </a:r>
          </a:p>
          <a:p>
            <a:pPr lvl="0"/>
            <a:r>
              <a:rPr lang="en-US" sz="1200" err="1">
                <a:solidFill>
                  <a:prstClr val="black">
                    <a:hueOff val="0"/>
                    <a:satOff val="0"/>
                    <a:lumOff val="0"/>
                    <a:alphaOff val="0"/>
                  </a:prstClr>
                </a:solidFill>
                <a:latin typeface="Repsol" panose="02000506030000020004" pitchFamily="2" charset="77"/>
              </a:rPr>
              <a:t>Reflexión</a:t>
            </a:r>
            <a:r>
              <a:rPr lang="en-US" sz="1200">
                <a:solidFill>
                  <a:prstClr val="black">
                    <a:hueOff val="0"/>
                    <a:satOff val="0"/>
                    <a:lumOff val="0"/>
                    <a:alphaOff val="0"/>
                  </a:prstClr>
                </a:solidFill>
                <a:latin typeface="Repsol" panose="02000506030000020004" pitchFamily="2" charset="77"/>
              </a:rPr>
              <a:t> y debate </a:t>
            </a:r>
            <a:r>
              <a:rPr lang="en-US" sz="1200" err="1">
                <a:solidFill>
                  <a:prstClr val="black">
                    <a:hueOff val="0"/>
                    <a:satOff val="0"/>
                    <a:lumOff val="0"/>
                    <a:alphaOff val="0"/>
                  </a:prstClr>
                </a:solidFill>
                <a:latin typeface="Repsol" panose="02000506030000020004" pitchFamily="2" charset="77"/>
              </a:rPr>
              <a:t>sobre</a:t>
            </a:r>
            <a:r>
              <a:rPr lang="en-US" sz="1200">
                <a:solidFill>
                  <a:prstClr val="black">
                    <a:hueOff val="0"/>
                    <a:satOff val="0"/>
                    <a:lumOff val="0"/>
                    <a:alphaOff val="0"/>
                  </a:prstClr>
                </a:solidFill>
                <a:latin typeface="Repsol" panose="02000506030000020004" pitchFamily="2" charset="77"/>
              </a:rPr>
              <a:t> </a:t>
            </a:r>
            <a:r>
              <a:rPr lang="en-US" sz="1200" err="1">
                <a:solidFill>
                  <a:prstClr val="black">
                    <a:hueOff val="0"/>
                    <a:satOff val="0"/>
                    <a:lumOff val="0"/>
                    <a:alphaOff val="0"/>
                  </a:prstClr>
                </a:solidFill>
                <a:latin typeface="Repsol" panose="02000506030000020004" pitchFamily="2" charset="77"/>
              </a:rPr>
              <a:t>el</a:t>
            </a:r>
            <a:r>
              <a:rPr lang="en-US" sz="1200">
                <a:solidFill>
                  <a:prstClr val="black">
                    <a:hueOff val="0"/>
                    <a:satOff val="0"/>
                    <a:lumOff val="0"/>
                    <a:alphaOff val="0"/>
                  </a:prstClr>
                </a:solidFill>
                <a:latin typeface="Repsol" panose="02000506030000020004" pitchFamily="2" charset="77"/>
              </a:rPr>
              <a:t> </a:t>
            </a:r>
            <a:r>
              <a:rPr lang="es-ES" sz="1200">
                <a:solidFill>
                  <a:prstClr val="black">
                    <a:hueOff val="0"/>
                    <a:satOff val="0"/>
                    <a:lumOff val="0"/>
                    <a:alphaOff val="0"/>
                  </a:prstClr>
                </a:solidFill>
                <a:latin typeface="Repsol" panose="02000506030000020004" pitchFamily="2" charset="77"/>
              </a:rPr>
              <a:t>desarrollo de nuevas tecnologías para avanzar en la descarbonización.</a:t>
            </a:r>
          </a:p>
          <a:p>
            <a:pPr lvl="0"/>
            <a:endParaRPr lang="en-US" sz="1200" b="1" kern="1200">
              <a:solidFill>
                <a:prstClr val="black">
                  <a:hueOff val="0"/>
                  <a:satOff val="0"/>
                  <a:lumOff val="0"/>
                  <a:alphaOff val="0"/>
                </a:prstClr>
              </a:solidFill>
              <a:latin typeface="Repsol" panose="02000506030000020004" pitchFamily="2" charset="77"/>
            </a:endParaRPr>
          </a:p>
          <a:p>
            <a:pPr lvl="0"/>
            <a:r>
              <a:rPr lang="es-ES" sz="1200" b="1" i="1">
                <a:solidFill>
                  <a:srgbClr val="FF6200"/>
                </a:solidFill>
                <a:latin typeface="Repsol" panose="02000506030000020004" pitchFamily="2" charset="77"/>
              </a:rPr>
              <a:t>Presentación cátedra UC3M sobre Combustibles Renovables</a:t>
            </a:r>
            <a:r>
              <a:rPr lang="es-ES" sz="1800" b="0" i="0">
                <a:solidFill>
                  <a:srgbClr val="000000"/>
                </a:solidFill>
                <a:effectLst/>
                <a:latin typeface="Arial" panose="020B0604020202020204" pitchFamily="34" charset="0"/>
              </a:rPr>
              <a:t>​</a:t>
            </a:r>
            <a:r>
              <a:rPr lang="en-US" sz="1200" b="1" i="1" kern="1200">
                <a:solidFill>
                  <a:srgbClr val="FF6200"/>
                </a:solidFill>
                <a:latin typeface="Repsol" panose="02000506030000020004" pitchFamily="2" charset="77"/>
              </a:rPr>
              <a:t>. </a:t>
            </a:r>
            <a:r>
              <a:rPr lang="en-US" sz="1200" b="1" i="1" kern="1200" err="1">
                <a:solidFill>
                  <a:srgbClr val="FF6200"/>
                </a:solidFill>
                <a:latin typeface="Repsol" panose="02000506030000020004" pitchFamily="2" charset="77"/>
              </a:rPr>
              <a:t>Evento</a:t>
            </a:r>
            <a:r>
              <a:rPr lang="en-US" sz="1200" b="1" i="1" kern="1200">
                <a:solidFill>
                  <a:srgbClr val="FF6200"/>
                </a:solidFill>
                <a:latin typeface="Repsol" panose="02000506030000020004" pitchFamily="2" charset="77"/>
              </a:rPr>
              <a:t>. </a:t>
            </a:r>
          </a:p>
          <a:p>
            <a:pPr lvl="0"/>
            <a:r>
              <a:rPr lang="es-ES" sz="1200">
                <a:solidFill>
                  <a:prstClr val="black">
                    <a:hueOff val="0"/>
                    <a:satOff val="0"/>
                    <a:lumOff val="0"/>
                    <a:alphaOff val="0"/>
                  </a:prstClr>
                </a:solidFill>
                <a:latin typeface="Repsol" panose="02000506030000020004" pitchFamily="2" charset="77"/>
              </a:rPr>
              <a:t>Lanzamiento de la cátedra de Combustibles Renovables que Fundación Repsol inicia de la mano de la Universidad Carlos III de Madrid con el objetivo de poner en conocimiento el rol tan relevante que pueden adquirir los combustibles renovables en la descarbonización de la movilidad y de la industria; conocer en profundidad los distintos combustibles renovables, así como su uso en la movilidad y la industria y de contribuir a la descarbonización, y otras cuestiones relevantes en este ámbito. </a:t>
            </a:r>
            <a:endParaRPr lang="en-US" sz="1200" b="1" kern="1200">
              <a:solidFill>
                <a:srgbClr val="FF6200"/>
              </a:solidFill>
              <a:latin typeface="Repsol" panose="02000506030000020004" pitchFamily="2" charset="77"/>
            </a:endParaRPr>
          </a:p>
          <a:p>
            <a:pPr lvl="0"/>
            <a:endParaRPr lang="es-ES" sz="1200" b="1" i="1" kern="1200">
              <a:solidFill>
                <a:srgbClr val="FF6200"/>
              </a:solidFill>
              <a:latin typeface="Repsol" panose="02000506030000020004" pitchFamily="2" charset="77"/>
            </a:endParaRPr>
          </a:p>
          <a:p>
            <a:pPr lvl="0"/>
            <a:endParaRPr lang="es-ES" sz="1200" i="0" kern="1200">
              <a:solidFill>
                <a:srgbClr val="FF0000"/>
              </a:solidFill>
              <a:latin typeface="Repsol" panose="02000506030000020004" pitchFamily="2" charset="77"/>
            </a:endParaRPr>
          </a:p>
          <a:p>
            <a:pPr lvl="0"/>
            <a:endParaRPr lang="es-ES" sz="1200" i="0" kern="1200">
              <a:solidFill>
                <a:prstClr val="black">
                  <a:hueOff val="0"/>
                  <a:satOff val="0"/>
                  <a:lumOff val="0"/>
                  <a:alphaOff val="0"/>
                </a:prstClr>
              </a:solidFill>
              <a:latin typeface="Repsol" panose="02000506030000020004" pitchFamily="2" charset="77"/>
            </a:endParaRPr>
          </a:p>
        </p:txBody>
      </p:sp>
      <p:sp>
        <p:nvSpPr>
          <p:cNvPr id="3" name="Título 3">
            <a:extLst>
              <a:ext uri="{FF2B5EF4-FFF2-40B4-BE49-F238E27FC236}">
                <a16:creationId xmlns:a16="http://schemas.microsoft.com/office/drawing/2014/main" id="{9EFC0A20-05D4-0C61-67A7-1FFDC70D5853}"/>
              </a:ext>
            </a:extLst>
          </p:cNvPr>
          <p:cNvSpPr txBox="1">
            <a:spLocks/>
          </p:cNvSpPr>
          <p:nvPr/>
        </p:nvSpPr>
        <p:spPr>
          <a:xfrm rot="16200000">
            <a:off x="-1186706" y="3546539"/>
            <a:ext cx="3813340" cy="981326"/>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4300" b="1">
                <a:solidFill>
                  <a:srgbClr val="FF6200"/>
                </a:solidFill>
                <a:latin typeface="Repsol"/>
              </a:rPr>
              <a:t>MARZO</a:t>
            </a:r>
            <a:br>
              <a:rPr lang="es-ES_tradnl" sz="4800" b="1">
                <a:solidFill>
                  <a:srgbClr val="FF6200"/>
                </a:solidFill>
                <a:latin typeface="+mn-lt"/>
              </a:rPr>
            </a:br>
            <a:endParaRPr lang="es-ES" sz="900" i="1">
              <a:solidFill>
                <a:srgbClr val="FF6200"/>
              </a:solidFill>
              <a:latin typeface="+mn-lt"/>
            </a:endParaRPr>
          </a:p>
        </p:txBody>
      </p:sp>
      <p:sp>
        <p:nvSpPr>
          <p:cNvPr id="10" name="Título 3">
            <a:extLst>
              <a:ext uri="{FF2B5EF4-FFF2-40B4-BE49-F238E27FC236}">
                <a16:creationId xmlns:a16="http://schemas.microsoft.com/office/drawing/2014/main" id="{167A7C81-EA68-0EFF-E967-97A0F049E247}"/>
              </a:ext>
            </a:extLst>
          </p:cNvPr>
          <p:cNvSpPr txBox="1">
            <a:spLocks/>
          </p:cNvSpPr>
          <p:nvPr/>
        </p:nvSpPr>
        <p:spPr>
          <a:xfrm>
            <a:off x="229302" y="265660"/>
            <a:ext cx="2713596" cy="646331"/>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Programación</a:t>
            </a:r>
            <a:endParaRPr lang="es-ES" sz="600" i="1">
              <a:solidFill>
                <a:schemeClr val="tx1">
                  <a:lumMod val="50000"/>
                  <a:lumOff val="50000"/>
                </a:schemeClr>
              </a:solidFill>
              <a:latin typeface="+mn-lt"/>
            </a:endParaRPr>
          </a:p>
        </p:txBody>
      </p:sp>
      <p:sp>
        <p:nvSpPr>
          <p:cNvPr id="11" name="CuadroTexto 10">
            <a:extLst>
              <a:ext uri="{FF2B5EF4-FFF2-40B4-BE49-F238E27FC236}">
                <a16:creationId xmlns:a16="http://schemas.microsoft.com/office/drawing/2014/main" id="{C76576E0-054D-05DD-E465-CFADC0057DD1}"/>
              </a:ext>
            </a:extLst>
          </p:cNvPr>
          <p:cNvSpPr txBox="1"/>
          <p:nvPr/>
        </p:nvSpPr>
        <p:spPr>
          <a:xfrm>
            <a:off x="229303" y="1209983"/>
            <a:ext cx="6909818" cy="646331"/>
          </a:xfrm>
          <a:prstGeom prst="rect">
            <a:avLst/>
          </a:prstGeom>
          <a:noFill/>
        </p:spPr>
        <p:txBody>
          <a:bodyPr wrap="square" rtlCol="0">
            <a:spAutoFit/>
          </a:bodyPr>
          <a:lstStyle/>
          <a:p>
            <a:r>
              <a:rPr lang="es-ES_tradnl" sz="1200">
                <a:solidFill>
                  <a:schemeClr val="bg1"/>
                </a:solidFill>
                <a:latin typeface="Repsol" panose="02000506030000020004" pitchFamily="2" charset="77"/>
              </a:rPr>
              <a:t>Esta programación está sujeta a cambios. La inscripción estará disponible con dos semanas de antelación en el calendario de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  Las grabaciones de los eventos pasados están disponibles en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2" name="Título 3">
            <a:extLst>
              <a:ext uri="{FF2B5EF4-FFF2-40B4-BE49-F238E27FC236}">
                <a16:creationId xmlns:a16="http://schemas.microsoft.com/office/drawing/2014/main" id="{79C7B958-12A6-4E07-A86F-C12060C17D9F}"/>
              </a:ext>
            </a:extLst>
          </p:cNvPr>
          <p:cNvSpPr txBox="1">
            <a:spLocks/>
          </p:cNvSpPr>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Open </a:t>
            </a:r>
            <a:r>
              <a:rPr lang="es-ES_tradnl" sz="3200" b="1" err="1">
                <a:solidFill>
                  <a:schemeClr val="bg1"/>
                </a:solidFill>
                <a:latin typeface="Repsol"/>
              </a:rPr>
              <a:t>Room</a:t>
            </a:r>
            <a:r>
              <a:rPr lang="es-ES_tradnl" sz="3200" b="1">
                <a:solidFill>
                  <a:schemeClr val="bg1"/>
                </a:solidFill>
                <a:latin typeface="Repsol"/>
              </a:rPr>
              <a:t> 2025</a:t>
            </a:r>
            <a:endParaRPr lang="es-ES" sz="3200" i="1">
              <a:solidFill>
                <a:schemeClr val="tx1">
                  <a:lumMod val="50000"/>
                  <a:lumOff val="50000"/>
                </a:schemeClr>
              </a:solidFill>
              <a:latin typeface="+mn-lt"/>
            </a:endParaRPr>
          </a:p>
        </p:txBody>
      </p:sp>
      <p:grpSp>
        <p:nvGrpSpPr>
          <p:cNvPr id="15" name="Group 14">
            <a:extLst>
              <a:ext uri="{FF2B5EF4-FFF2-40B4-BE49-F238E27FC236}">
                <a16:creationId xmlns:a16="http://schemas.microsoft.com/office/drawing/2014/main" id="{82AD830F-E274-7F34-3DAB-9E6BEDB6273F}"/>
              </a:ext>
            </a:extLst>
          </p:cNvPr>
          <p:cNvGrpSpPr/>
          <p:nvPr/>
        </p:nvGrpSpPr>
        <p:grpSpPr>
          <a:xfrm>
            <a:off x="168133" y="5915695"/>
            <a:ext cx="9133994" cy="936966"/>
            <a:chOff x="168133" y="5915695"/>
            <a:chExt cx="9133994" cy="936966"/>
          </a:xfrm>
        </p:grpSpPr>
        <p:pic>
          <p:nvPicPr>
            <p:cNvPr id="5" name="Picture 4" descr="A close-up of a logo&#10;&#10;Descripción generada automáticamente">
              <a:extLst>
                <a:ext uri="{FF2B5EF4-FFF2-40B4-BE49-F238E27FC236}">
                  <a16:creationId xmlns:a16="http://schemas.microsoft.com/office/drawing/2014/main" id="{C854A958-F09C-B7FC-6AC0-56259D6E51FF}"/>
                </a:ext>
              </a:extLst>
            </p:cNvPr>
            <p:cNvPicPr>
              <a:picLocks noChangeAspect="1"/>
            </p:cNvPicPr>
            <p:nvPr/>
          </p:nvPicPr>
          <p:blipFill>
            <a:blip r:embed="rId4"/>
            <a:stretch>
              <a:fillRect/>
            </a:stretch>
          </p:blipFill>
          <p:spPr>
            <a:xfrm>
              <a:off x="4626292" y="6487478"/>
              <a:ext cx="278130" cy="161925"/>
            </a:xfrm>
            <a:prstGeom prst="rect">
              <a:avLst/>
            </a:prstGeom>
          </p:spPr>
        </p:pic>
        <p:pic>
          <p:nvPicPr>
            <p:cNvPr id="6" name="Imagen 21" descr="A person speaking to a speaker&#10;&#10;Descripción generada automáticamente">
              <a:extLst>
                <a:ext uri="{FF2B5EF4-FFF2-40B4-BE49-F238E27FC236}">
                  <a16:creationId xmlns:a16="http://schemas.microsoft.com/office/drawing/2014/main" id="{52702480-6C46-8092-2B37-ECBA31D6BCA1}"/>
                </a:ext>
              </a:extLst>
            </p:cNvPr>
            <p:cNvPicPr>
              <a:picLocks noChangeAspect="1"/>
            </p:cNvPicPr>
            <p:nvPr/>
          </p:nvPicPr>
          <p:blipFill rotWithShape="1">
            <a:blip r:embed="rId5">
              <a:extLst>
                <a:ext uri="{28A0092B-C50C-407E-A947-70E740481C1C}">
                  <a14:useLocalDpi xmlns:a14="http://schemas.microsoft.com/office/drawing/2010/main" val="0"/>
                </a:ext>
              </a:extLst>
            </a:blip>
            <a:srcRect l="34922" t="90520" r="27458" b="-184"/>
            <a:stretch/>
          </p:blipFill>
          <p:spPr>
            <a:xfrm>
              <a:off x="4906067" y="6195441"/>
              <a:ext cx="4396060" cy="653178"/>
            </a:xfrm>
            <a:prstGeom prst="rect">
              <a:avLst/>
            </a:prstGeom>
          </p:spPr>
        </p:pic>
        <p:pic>
          <p:nvPicPr>
            <p:cNvPr id="7" name="Picture 6" descr="A green and blue letter e&#10;&#10;Descripción generada automáticamente">
              <a:extLst>
                <a:ext uri="{FF2B5EF4-FFF2-40B4-BE49-F238E27FC236}">
                  <a16:creationId xmlns:a16="http://schemas.microsoft.com/office/drawing/2014/main" id="{5F1B08D9-67F2-56AC-DE7E-8CC7C2B53828}"/>
                </a:ext>
              </a:extLst>
            </p:cNvPr>
            <p:cNvPicPr>
              <a:picLocks noChangeAspect="1"/>
            </p:cNvPicPr>
            <p:nvPr/>
          </p:nvPicPr>
          <p:blipFill>
            <a:blip r:embed="rId6"/>
            <a:stretch>
              <a:fillRect/>
            </a:stretch>
          </p:blipFill>
          <p:spPr>
            <a:xfrm>
              <a:off x="2336482" y="6414135"/>
              <a:ext cx="293370" cy="238125"/>
            </a:xfrm>
            <a:prstGeom prst="rect">
              <a:avLst/>
            </a:prstGeom>
          </p:spPr>
        </p:pic>
        <p:pic>
          <p:nvPicPr>
            <p:cNvPr id="8" name="Imagen 21">
              <a:extLst>
                <a:ext uri="{FF2B5EF4-FFF2-40B4-BE49-F238E27FC236}">
                  <a16:creationId xmlns:a16="http://schemas.microsoft.com/office/drawing/2014/main" id="{943FBBAF-82BD-0754-BC92-888B7B4B0F18}"/>
                </a:ext>
              </a:extLst>
            </p:cNvPr>
            <p:cNvPicPr>
              <a:picLocks noChangeAspect="1"/>
            </p:cNvPicPr>
            <p:nvPr/>
          </p:nvPicPr>
          <p:blipFill rotWithShape="1">
            <a:blip r:embed="rId5">
              <a:extLst>
                <a:ext uri="{28A0092B-C50C-407E-A947-70E740481C1C}">
                  <a14:useLocalDpi xmlns:a14="http://schemas.microsoft.com/office/drawing/2010/main" val="0"/>
                </a:ext>
              </a:extLst>
            </a:blip>
            <a:srcRect l="916" t="85983" r="80868" b="-104"/>
            <a:stretch/>
          </p:blipFill>
          <p:spPr>
            <a:xfrm>
              <a:off x="168133" y="5918378"/>
              <a:ext cx="2160369" cy="930254"/>
            </a:xfrm>
            <a:prstGeom prst="rect">
              <a:avLst/>
            </a:prstGeom>
          </p:spPr>
        </p:pic>
        <p:pic>
          <p:nvPicPr>
            <p:cNvPr id="13" name="Imagen 21" descr="A group of logos with text&#10;&#10;Descripción generada automáticamente">
              <a:extLst>
                <a:ext uri="{FF2B5EF4-FFF2-40B4-BE49-F238E27FC236}">
                  <a16:creationId xmlns:a16="http://schemas.microsoft.com/office/drawing/2014/main" id="{1F4BAA27-CEEC-B062-ECF8-26FBB4F728FF}"/>
                </a:ext>
              </a:extLst>
            </p:cNvPr>
            <p:cNvPicPr>
              <a:picLocks noChangeAspect="1"/>
            </p:cNvPicPr>
            <p:nvPr/>
          </p:nvPicPr>
          <p:blipFill rotWithShape="1">
            <a:blip r:embed="rId5">
              <a:extLst>
                <a:ext uri="{28A0092B-C50C-407E-A947-70E740481C1C}">
                  <a14:useLocalDpi xmlns:a14="http://schemas.microsoft.com/office/drawing/2010/main" val="0"/>
                </a:ext>
              </a:extLst>
            </a:blip>
            <a:srcRect l="18554" t="85922" r="64591" b="-145"/>
            <a:stretch/>
          </p:blipFill>
          <p:spPr>
            <a:xfrm>
              <a:off x="2602791" y="5915695"/>
              <a:ext cx="1998901" cy="936966"/>
            </a:xfrm>
            <a:prstGeom prst="rect">
              <a:avLst/>
            </a:prstGeom>
          </p:spPr>
        </p:pic>
      </p:grpSp>
      <p:grpSp>
        <p:nvGrpSpPr>
          <p:cNvPr id="24" name="Group 23">
            <a:extLst>
              <a:ext uri="{FF2B5EF4-FFF2-40B4-BE49-F238E27FC236}">
                <a16:creationId xmlns:a16="http://schemas.microsoft.com/office/drawing/2014/main" id="{CCEBFCE9-E492-9580-8ECC-E05B4E4EC0E6}"/>
              </a:ext>
            </a:extLst>
          </p:cNvPr>
          <p:cNvGrpSpPr/>
          <p:nvPr/>
        </p:nvGrpSpPr>
        <p:grpSpPr>
          <a:xfrm>
            <a:off x="-4291" y="5918356"/>
            <a:ext cx="9306418" cy="936966"/>
            <a:chOff x="4762" y="5886019"/>
            <a:chExt cx="9297365" cy="962613"/>
          </a:xfrm>
        </p:grpSpPr>
        <p:sp>
          <p:nvSpPr>
            <p:cNvPr id="17" name="Rectangle 16">
              <a:extLst>
                <a:ext uri="{FF2B5EF4-FFF2-40B4-BE49-F238E27FC236}">
                  <a16:creationId xmlns:a16="http://schemas.microsoft.com/office/drawing/2014/main" id="{29B9EB46-6788-7671-D2DA-F4FE14AD8EF2}"/>
                </a:ext>
              </a:extLst>
            </p:cNvPr>
            <p:cNvSpPr/>
            <p:nvPr/>
          </p:nvSpPr>
          <p:spPr>
            <a:xfrm>
              <a:off x="4762" y="6162308"/>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A87E86A3-ED77-056C-32D8-57648ED992B2}"/>
                </a:ext>
              </a:extLst>
            </p:cNvPr>
            <p:cNvGrpSpPr/>
            <p:nvPr/>
          </p:nvGrpSpPr>
          <p:grpSpPr>
            <a:xfrm>
              <a:off x="168133" y="5886019"/>
              <a:ext cx="9133994" cy="962613"/>
              <a:chOff x="168133" y="5886019"/>
              <a:chExt cx="9133994" cy="962613"/>
            </a:xfrm>
          </p:grpSpPr>
          <p:pic>
            <p:nvPicPr>
              <p:cNvPr id="19" name="Picture 18" descr="A close-up of a logo&#10;&#10;Descripción generada automáticamente">
                <a:extLst>
                  <a:ext uri="{FF2B5EF4-FFF2-40B4-BE49-F238E27FC236}">
                    <a16:creationId xmlns:a16="http://schemas.microsoft.com/office/drawing/2014/main" id="{9FFABEFC-94A3-77F1-B505-B4007FD7823D}"/>
                  </a:ext>
                </a:extLst>
              </p:cNvPr>
              <p:cNvPicPr>
                <a:picLocks noChangeAspect="1"/>
              </p:cNvPicPr>
              <p:nvPr/>
            </p:nvPicPr>
            <p:blipFill>
              <a:blip r:embed="rId4"/>
              <a:stretch>
                <a:fillRect/>
              </a:stretch>
            </p:blipFill>
            <p:spPr>
              <a:xfrm>
                <a:off x="4626292" y="6487478"/>
                <a:ext cx="278130" cy="161925"/>
              </a:xfrm>
              <a:prstGeom prst="rect">
                <a:avLst/>
              </a:prstGeom>
            </p:spPr>
          </p:pic>
          <p:pic>
            <p:nvPicPr>
              <p:cNvPr id="20" name="Imagen 21" descr="A person speaking to a speaker&#10;&#10;Descripción generada automáticamente">
                <a:extLst>
                  <a:ext uri="{FF2B5EF4-FFF2-40B4-BE49-F238E27FC236}">
                    <a16:creationId xmlns:a16="http://schemas.microsoft.com/office/drawing/2014/main" id="{A79D39AC-5300-92CC-775B-A891DC41CECC}"/>
                  </a:ext>
                </a:extLst>
              </p:cNvPr>
              <p:cNvPicPr>
                <a:picLocks noChangeAspect="1"/>
              </p:cNvPicPr>
              <p:nvPr/>
            </p:nvPicPr>
            <p:blipFill rotWithShape="1">
              <a:blip r:embed="rId5">
                <a:extLst>
                  <a:ext uri="{28A0092B-C50C-407E-A947-70E740481C1C}">
                    <a14:useLocalDpi xmlns:a14="http://schemas.microsoft.com/office/drawing/2010/main" val="0"/>
                  </a:ext>
                </a:extLst>
              </a:blip>
              <a:srcRect l="34922" t="90520" r="27458" b="-184"/>
              <a:stretch/>
            </p:blipFill>
            <p:spPr>
              <a:xfrm>
                <a:off x="4906067" y="6195441"/>
                <a:ext cx="4396060" cy="653178"/>
              </a:xfrm>
              <a:prstGeom prst="rect">
                <a:avLst/>
              </a:prstGeom>
            </p:spPr>
          </p:pic>
          <p:pic>
            <p:nvPicPr>
              <p:cNvPr id="21" name="Picture 20" descr="A green and blue letter e&#10;&#10;Descripción generada automáticamente">
                <a:extLst>
                  <a:ext uri="{FF2B5EF4-FFF2-40B4-BE49-F238E27FC236}">
                    <a16:creationId xmlns:a16="http://schemas.microsoft.com/office/drawing/2014/main" id="{160EE29F-C087-9291-D103-75EF1DBDE706}"/>
                  </a:ext>
                </a:extLst>
              </p:cNvPr>
              <p:cNvPicPr>
                <a:picLocks noChangeAspect="1"/>
              </p:cNvPicPr>
              <p:nvPr/>
            </p:nvPicPr>
            <p:blipFill>
              <a:blip r:embed="rId6"/>
              <a:stretch>
                <a:fillRect/>
              </a:stretch>
            </p:blipFill>
            <p:spPr>
              <a:xfrm>
                <a:off x="2336482" y="6414135"/>
                <a:ext cx="293370" cy="238125"/>
              </a:xfrm>
              <a:prstGeom prst="rect">
                <a:avLst/>
              </a:prstGeom>
            </p:spPr>
          </p:pic>
          <p:pic>
            <p:nvPicPr>
              <p:cNvPr id="22" name="Imagen 21">
                <a:extLst>
                  <a:ext uri="{FF2B5EF4-FFF2-40B4-BE49-F238E27FC236}">
                    <a16:creationId xmlns:a16="http://schemas.microsoft.com/office/drawing/2014/main" id="{D3BDFC6E-63ED-2E46-CFAD-3E8587AAE4CA}"/>
                  </a:ext>
                </a:extLst>
              </p:cNvPr>
              <p:cNvPicPr>
                <a:picLocks noChangeAspect="1"/>
              </p:cNvPicPr>
              <p:nvPr/>
            </p:nvPicPr>
            <p:blipFill rotWithShape="1">
              <a:blip r:embed="rId5">
                <a:extLst>
                  <a:ext uri="{28A0092B-C50C-407E-A947-70E740481C1C}">
                    <a14:useLocalDpi xmlns:a14="http://schemas.microsoft.com/office/drawing/2010/main" val="0"/>
                  </a:ext>
                </a:extLst>
              </a:blip>
              <a:srcRect l="916" t="85983" r="80868" b="-104"/>
              <a:stretch/>
            </p:blipFill>
            <p:spPr>
              <a:xfrm>
                <a:off x="168133" y="5918378"/>
                <a:ext cx="2160369" cy="930254"/>
              </a:xfrm>
              <a:prstGeom prst="rect">
                <a:avLst/>
              </a:prstGeom>
            </p:spPr>
          </p:pic>
          <p:pic>
            <p:nvPicPr>
              <p:cNvPr id="23" name="Imagen 21" descr="A group of logos with text&#10;&#10;Descripción generada automáticamente">
                <a:extLst>
                  <a:ext uri="{FF2B5EF4-FFF2-40B4-BE49-F238E27FC236}">
                    <a16:creationId xmlns:a16="http://schemas.microsoft.com/office/drawing/2014/main" id="{5948C914-14C6-B24A-721A-CC6C0295ECDF}"/>
                  </a:ext>
                </a:extLst>
              </p:cNvPr>
              <p:cNvPicPr>
                <a:picLocks noChangeAspect="1"/>
              </p:cNvPicPr>
              <p:nvPr/>
            </p:nvPicPr>
            <p:blipFill rotWithShape="1">
              <a:blip r:embed="rId5">
                <a:extLst>
                  <a:ext uri="{28A0092B-C50C-407E-A947-70E740481C1C}">
                    <a14:useLocalDpi xmlns:a14="http://schemas.microsoft.com/office/drawing/2010/main" val="0"/>
                  </a:ext>
                </a:extLst>
              </a:blip>
              <a:srcRect l="18554" t="85922" r="64591" b="-145"/>
              <a:stretch/>
            </p:blipFill>
            <p:spPr>
              <a:xfrm>
                <a:off x="2602791" y="5886019"/>
                <a:ext cx="1998901" cy="936966"/>
              </a:xfrm>
              <a:prstGeom prst="rect">
                <a:avLst/>
              </a:prstGeom>
            </p:spPr>
          </p:pic>
        </p:grpSp>
      </p:grpSp>
      <p:cxnSp>
        <p:nvCxnSpPr>
          <p:cNvPr id="26" name="Conector recto 7">
            <a:extLst>
              <a:ext uri="{FF2B5EF4-FFF2-40B4-BE49-F238E27FC236}">
                <a16:creationId xmlns:a16="http://schemas.microsoft.com/office/drawing/2014/main" id="{4665F5D1-DE34-2C3A-586B-6631E3EDC7BD}"/>
              </a:ext>
            </a:extLst>
          </p:cNvPr>
          <p:cNvCxnSpPr>
            <a:cxnSpLocks/>
          </p:cNvCxnSpPr>
          <p:nvPr/>
        </p:nvCxnSpPr>
        <p:spPr>
          <a:xfrm>
            <a:off x="1036774" y="2074735"/>
            <a:ext cx="0" cy="3813340"/>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pic>
        <p:nvPicPr>
          <p:cNvPr id="2" name="Picture 2">
            <a:extLst>
              <a:ext uri="{FF2B5EF4-FFF2-40B4-BE49-F238E27FC236}">
                <a16:creationId xmlns:a16="http://schemas.microsoft.com/office/drawing/2014/main" id="{4EBF045A-9365-C234-2E6E-125ADC94CD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7368" y="6483223"/>
            <a:ext cx="529866" cy="16192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1DE818D6-28D8-83C9-53C0-F2723E51CADE}"/>
              </a:ext>
            </a:extLst>
          </p:cNvPr>
          <p:cNvSpPr txBox="1"/>
          <p:nvPr/>
        </p:nvSpPr>
        <p:spPr>
          <a:xfrm>
            <a:off x="11283357" y="6090204"/>
            <a:ext cx="407484" cy="276999"/>
          </a:xfrm>
          <a:prstGeom prst="rect">
            <a:avLst/>
          </a:prstGeom>
          <a:noFill/>
        </p:spPr>
        <p:txBody>
          <a:bodyPr wrap="none" rtlCol="0">
            <a:spAutoFit/>
          </a:bodyPr>
          <a:lstStyle/>
          <a:p>
            <a:r>
              <a:rPr lang="es-ES_tradnl" sz="1200" b="1">
                <a:solidFill>
                  <a:srgbClr val="FF6200"/>
                </a:solidFill>
                <a:latin typeface="Repsol" panose="02000506030000020004" pitchFamily="2" charset="77"/>
              </a:rPr>
              <a:t>1/2</a:t>
            </a:r>
            <a:endParaRPr lang="es-ES" sz="1200" b="1">
              <a:solidFill>
                <a:srgbClr val="FF6200"/>
              </a:solidFill>
              <a:latin typeface="Repsol" panose="02000506030000020004" pitchFamily="2" charset="77"/>
            </a:endParaRPr>
          </a:p>
        </p:txBody>
      </p:sp>
      <p:pic>
        <p:nvPicPr>
          <p:cNvPr id="16" name="Imagen 15" descr="Logotipo, nombre de la empresa&#10;&#10;Descripción generada automáticamente">
            <a:extLst>
              <a:ext uri="{FF2B5EF4-FFF2-40B4-BE49-F238E27FC236}">
                <a16:creationId xmlns:a16="http://schemas.microsoft.com/office/drawing/2014/main" id="{03369E5A-08EE-075C-0C40-8A8BA06BA4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6045" y="6433185"/>
            <a:ext cx="431054" cy="241390"/>
          </a:xfrm>
          <a:prstGeom prst="rect">
            <a:avLst/>
          </a:prstGeom>
        </p:spPr>
      </p:pic>
      <p:pic>
        <p:nvPicPr>
          <p:cNvPr id="28" name="Imagen 27" descr="Logotipo, nombre de la empresa&#10;&#10;Descripción generada automáticamente">
            <a:extLst>
              <a:ext uri="{FF2B5EF4-FFF2-40B4-BE49-F238E27FC236}">
                <a16:creationId xmlns:a16="http://schemas.microsoft.com/office/drawing/2014/main" id="{F2C87EE9-D87D-43A1-9E3F-C6913904E1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1692" y="6408714"/>
            <a:ext cx="351132" cy="330477"/>
          </a:xfrm>
          <a:prstGeom prst="rect">
            <a:avLst/>
          </a:prstGeom>
        </p:spPr>
      </p:pic>
      <p:pic>
        <p:nvPicPr>
          <p:cNvPr id="27" name="Picture 2" descr="AEE renueva su imagen corporativa y estrena logo - Asociación Empresarial  Eólica">
            <a:extLst>
              <a:ext uri="{FF2B5EF4-FFF2-40B4-BE49-F238E27FC236}">
                <a16:creationId xmlns:a16="http://schemas.microsoft.com/office/drawing/2014/main" id="{E35950EE-3524-ACB9-5A4F-A90AD4FDFD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87989"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221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D7606362-59A5-A372-FCD2-0F65E3EADA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33"/>
            <a:ext cx="12192000" cy="6858000"/>
          </a:xfrm>
          <a:prstGeom prst="rect">
            <a:avLst/>
          </a:prstGeom>
        </p:spPr>
      </p:pic>
      <p:pic>
        <p:nvPicPr>
          <p:cNvPr id="32" name="Imagen 31">
            <a:extLst>
              <a:ext uri="{FF2B5EF4-FFF2-40B4-BE49-F238E27FC236}">
                <a16:creationId xmlns:a16="http://schemas.microsoft.com/office/drawing/2014/main" id="{C6CB2940-CDC7-0CF2-9D97-FBB3D0A6B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9" name="Forma libre: forma 18">
            <a:extLst>
              <a:ext uri="{FF2B5EF4-FFF2-40B4-BE49-F238E27FC236}">
                <a16:creationId xmlns:a16="http://schemas.microsoft.com/office/drawing/2014/main" id="{B75D2369-A2BA-951C-4BA5-0AD32F99A9FF}"/>
              </a:ext>
            </a:extLst>
          </p:cNvPr>
          <p:cNvSpPr/>
          <p:nvPr/>
        </p:nvSpPr>
        <p:spPr>
          <a:xfrm>
            <a:off x="1100149" y="2033748"/>
            <a:ext cx="10187436" cy="3928752"/>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endParaRPr lang="es-ES" sz="1200" b="1" i="1" kern="1200">
              <a:solidFill>
                <a:srgbClr val="FF6200"/>
              </a:solidFill>
              <a:latin typeface="Repsol" panose="02000506030000020004" pitchFamily="2" charset="77"/>
            </a:endParaRPr>
          </a:p>
          <a:p>
            <a:pPr lvl="0"/>
            <a:endParaRPr lang="es-ES" sz="1200" i="0" kern="1200">
              <a:latin typeface="Repsol" panose="02000506030000020004" pitchFamily="2" charset="77"/>
            </a:endParaRPr>
          </a:p>
          <a:p>
            <a:r>
              <a:rPr lang="es-ES" sz="1200" b="1" i="1">
                <a:solidFill>
                  <a:srgbClr val="FF6200"/>
                </a:solidFill>
                <a:latin typeface="Repsol" panose="02000506030000020004" pitchFamily="2" charset="77"/>
              </a:rPr>
              <a:t>“Transporte de H2”. </a:t>
            </a:r>
            <a:r>
              <a:rPr lang="es-ES" sz="1200" b="1" i="1" err="1">
                <a:solidFill>
                  <a:srgbClr val="FF6200"/>
                </a:solidFill>
                <a:latin typeface="Repsol" panose="02000506030000020004" pitchFamily="2" charset="77"/>
              </a:rPr>
              <a:t>Webinar</a:t>
            </a:r>
            <a:r>
              <a:rPr lang="es-ES" sz="1200" b="1" i="1">
                <a:solidFill>
                  <a:srgbClr val="FF6200"/>
                </a:solidFill>
                <a:latin typeface="Repsol" panose="02000506030000020004" pitchFamily="2" charset="77"/>
              </a:rPr>
              <a:t>. </a:t>
            </a:r>
          </a:p>
          <a:p>
            <a:pPr lvl="0"/>
            <a:r>
              <a:rPr lang="es-ES" sz="1200">
                <a:latin typeface="Repsol" panose="02000506030000020004" pitchFamily="2" charset="77"/>
              </a:rPr>
              <a:t>A través de este evento on-line se analizará y reflexionará sobre las distintas tecnologías de transporte de H2. </a:t>
            </a:r>
          </a:p>
          <a:p>
            <a:pPr lvl="0"/>
            <a:endParaRPr lang="es-ES" sz="1200" i="0" kern="1200">
              <a:latin typeface="Repsol" panose="02000506030000020004" pitchFamily="2" charset="77"/>
            </a:endParaRPr>
          </a:p>
          <a:p>
            <a:pPr lvl="0"/>
            <a:r>
              <a:rPr lang="es-ES" sz="1200" b="1" i="1" kern="1200">
                <a:solidFill>
                  <a:srgbClr val="FF6200"/>
                </a:solidFill>
                <a:latin typeface="Repsol" panose="02000506030000020004" pitchFamily="2" charset="77"/>
              </a:rPr>
              <a:t>Presentación de conclusiones sobre el WEO. </a:t>
            </a:r>
            <a:r>
              <a:rPr lang="es-ES" sz="1200" b="1" i="1" kern="1200" err="1">
                <a:solidFill>
                  <a:srgbClr val="FF6200"/>
                </a:solidFill>
                <a:latin typeface="Repsol" panose="02000506030000020004" pitchFamily="2" charset="77"/>
              </a:rPr>
              <a:t>World</a:t>
            </a:r>
            <a:r>
              <a:rPr lang="es-ES" sz="1200" b="1" i="1" kern="1200">
                <a:solidFill>
                  <a:srgbClr val="FF6200"/>
                </a:solidFill>
                <a:latin typeface="Repsol" panose="02000506030000020004" pitchFamily="2" charset="77"/>
              </a:rPr>
              <a:t> Energy Outlook 2024. Evento. </a:t>
            </a:r>
          </a:p>
          <a:p>
            <a:r>
              <a:rPr lang="es-ES" sz="1200" b="0" i="0" kern="1200">
                <a:latin typeface="Repsol" panose="02000506030000020004" pitchFamily="2" charset="77"/>
              </a:rPr>
              <a:t>Reflexión y debate sobre </a:t>
            </a:r>
            <a:r>
              <a:rPr lang="es-ES_tradnl" sz="1200" b="0" i="0" kern="1200">
                <a:latin typeface="Repsol" panose="02000506030000020004" pitchFamily="2" charset="77"/>
              </a:rPr>
              <a:t>las principales conclusiones y perspectivas proporcionadas por el </a:t>
            </a:r>
            <a:r>
              <a:rPr lang="es-ES_tradnl" sz="1200" b="0" i="0" kern="1200" err="1">
                <a:latin typeface="Repsol" panose="02000506030000020004" pitchFamily="2" charset="77"/>
              </a:rPr>
              <a:t>World</a:t>
            </a:r>
            <a:r>
              <a:rPr lang="es-ES_tradnl" sz="1200" b="0" i="0" kern="1200">
                <a:latin typeface="Repsol" panose="02000506030000020004" pitchFamily="2" charset="77"/>
              </a:rPr>
              <a:t> Energy Outlook 2024, donde se analiza en profundidad y proporciona conocimientos estratégicos sobre el sistema energético global . </a:t>
            </a:r>
            <a:endParaRPr lang="en-US" sz="1200" b="0" i="0" kern="1200">
              <a:latin typeface="Repsol" panose="02000506030000020004" pitchFamily="2" charset="77"/>
            </a:endParaRPr>
          </a:p>
          <a:p>
            <a:pPr lvl="0"/>
            <a:endParaRPr lang="es-ES" sz="1200" i="0" kern="1200">
              <a:solidFill>
                <a:srgbClr val="FF0000"/>
              </a:solidFill>
              <a:latin typeface="Repsol" panose="02000506030000020004" pitchFamily="2" charset="77"/>
            </a:endParaRPr>
          </a:p>
          <a:p>
            <a:pPr lvl="0"/>
            <a:endParaRPr lang="es-ES" sz="1200" i="0" kern="1200">
              <a:solidFill>
                <a:prstClr val="black">
                  <a:hueOff val="0"/>
                  <a:satOff val="0"/>
                  <a:lumOff val="0"/>
                  <a:alphaOff val="0"/>
                </a:prstClr>
              </a:solidFill>
              <a:latin typeface="Repsol" panose="02000506030000020004" pitchFamily="2" charset="77"/>
            </a:endParaRPr>
          </a:p>
        </p:txBody>
      </p:sp>
      <p:sp>
        <p:nvSpPr>
          <p:cNvPr id="3" name="Título 3">
            <a:extLst>
              <a:ext uri="{FF2B5EF4-FFF2-40B4-BE49-F238E27FC236}">
                <a16:creationId xmlns:a16="http://schemas.microsoft.com/office/drawing/2014/main" id="{331BDA15-37A3-CF28-CC68-47D7ABCDE6D2}"/>
              </a:ext>
            </a:extLst>
          </p:cNvPr>
          <p:cNvSpPr txBox="1">
            <a:spLocks/>
          </p:cNvSpPr>
          <p:nvPr/>
        </p:nvSpPr>
        <p:spPr>
          <a:xfrm rot="16200000">
            <a:off x="-1186706" y="3546539"/>
            <a:ext cx="3813340" cy="981326"/>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4300" b="1">
                <a:solidFill>
                  <a:srgbClr val="FF6200"/>
                </a:solidFill>
                <a:latin typeface="Repsol"/>
              </a:rPr>
              <a:t>MARZO</a:t>
            </a:r>
            <a:br>
              <a:rPr lang="es-ES_tradnl" sz="4800" b="1">
                <a:solidFill>
                  <a:srgbClr val="FF6200"/>
                </a:solidFill>
                <a:latin typeface="+mn-lt"/>
              </a:rPr>
            </a:br>
            <a:endParaRPr lang="es-ES" sz="900" i="1">
              <a:solidFill>
                <a:srgbClr val="FF6200"/>
              </a:solidFill>
              <a:latin typeface="+mn-lt"/>
            </a:endParaRPr>
          </a:p>
        </p:txBody>
      </p:sp>
      <p:sp>
        <p:nvSpPr>
          <p:cNvPr id="10" name="Título 3">
            <a:extLst>
              <a:ext uri="{FF2B5EF4-FFF2-40B4-BE49-F238E27FC236}">
                <a16:creationId xmlns:a16="http://schemas.microsoft.com/office/drawing/2014/main" id="{77D7DC63-9C77-FBD9-8282-13A40C998A2C}"/>
              </a:ext>
            </a:extLst>
          </p:cNvPr>
          <p:cNvSpPr txBox="1">
            <a:spLocks/>
          </p:cNvSpPr>
          <p:nvPr/>
        </p:nvSpPr>
        <p:spPr>
          <a:xfrm>
            <a:off x="229302" y="265660"/>
            <a:ext cx="2713596" cy="646331"/>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Programación</a:t>
            </a:r>
            <a:endParaRPr lang="es-ES" sz="600" i="1">
              <a:solidFill>
                <a:schemeClr val="tx1">
                  <a:lumMod val="50000"/>
                  <a:lumOff val="50000"/>
                </a:schemeClr>
              </a:solidFill>
              <a:latin typeface="+mn-lt"/>
            </a:endParaRPr>
          </a:p>
        </p:txBody>
      </p:sp>
      <p:sp>
        <p:nvSpPr>
          <p:cNvPr id="11" name="CuadroTexto 10">
            <a:extLst>
              <a:ext uri="{FF2B5EF4-FFF2-40B4-BE49-F238E27FC236}">
                <a16:creationId xmlns:a16="http://schemas.microsoft.com/office/drawing/2014/main" id="{6733D6B7-E1BA-6C42-6B43-E96B7883C331}"/>
              </a:ext>
            </a:extLst>
          </p:cNvPr>
          <p:cNvSpPr txBox="1"/>
          <p:nvPr/>
        </p:nvSpPr>
        <p:spPr>
          <a:xfrm>
            <a:off x="229303" y="1209983"/>
            <a:ext cx="6909818" cy="646331"/>
          </a:xfrm>
          <a:prstGeom prst="rect">
            <a:avLst/>
          </a:prstGeom>
          <a:noFill/>
        </p:spPr>
        <p:txBody>
          <a:bodyPr wrap="square" rtlCol="0">
            <a:spAutoFit/>
          </a:bodyPr>
          <a:lstStyle/>
          <a:p>
            <a:r>
              <a:rPr lang="es-ES_tradnl" sz="1200">
                <a:solidFill>
                  <a:schemeClr val="bg1"/>
                </a:solidFill>
                <a:latin typeface="Repsol" panose="02000506030000020004" pitchFamily="2" charset="77"/>
              </a:rPr>
              <a:t>Esta programación está sujeta a cambios. La inscripción estará disponible con dos semanas de antelación en el calendario de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  Las grabaciones de los eventos pasados están disponibles en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2" name="Título 3">
            <a:extLst>
              <a:ext uri="{FF2B5EF4-FFF2-40B4-BE49-F238E27FC236}">
                <a16:creationId xmlns:a16="http://schemas.microsoft.com/office/drawing/2014/main" id="{1005CA10-2A16-9229-90EF-FAC3A2E6A813}"/>
              </a:ext>
            </a:extLst>
          </p:cNvPr>
          <p:cNvSpPr txBox="1">
            <a:spLocks/>
          </p:cNvSpPr>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Open </a:t>
            </a:r>
            <a:r>
              <a:rPr lang="es-ES_tradnl" sz="3200" b="1" err="1">
                <a:solidFill>
                  <a:schemeClr val="bg1"/>
                </a:solidFill>
                <a:latin typeface="Repsol"/>
              </a:rPr>
              <a:t>Room</a:t>
            </a:r>
            <a:r>
              <a:rPr lang="es-ES_tradnl" sz="3200" b="1">
                <a:solidFill>
                  <a:schemeClr val="bg1"/>
                </a:solidFill>
                <a:latin typeface="Repsol"/>
              </a:rPr>
              <a:t> 2025</a:t>
            </a:r>
            <a:endParaRPr lang="es-ES" sz="3200" i="1">
              <a:solidFill>
                <a:schemeClr val="tx1">
                  <a:lumMod val="50000"/>
                  <a:lumOff val="50000"/>
                </a:schemeClr>
              </a:solidFill>
              <a:latin typeface="+mn-lt"/>
            </a:endParaRPr>
          </a:p>
        </p:txBody>
      </p:sp>
      <p:grpSp>
        <p:nvGrpSpPr>
          <p:cNvPr id="15" name="Group 14">
            <a:extLst>
              <a:ext uri="{FF2B5EF4-FFF2-40B4-BE49-F238E27FC236}">
                <a16:creationId xmlns:a16="http://schemas.microsoft.com/office/drawing/2014/main" id="{F8204B58-BD17-A4F0-F962-B4AFC1E5ED35}"/>
              </a:ext>
            </a:extLst>
          </p:cNvPr>
          <p:cNvGrpSpPr/>
          <p:nvPr/>
        </p:nvGrpSpPr>
        <p:grpSpPr>
          <a:xfrm>
            <a:off x="168133" y="5915695"/>
            <a:ext cx="9133994" cy="936966"/>
            <a:chOff x="168133" y="5915695"/>
            <a:chExt cx="9133994" cy="936966"/>
          </a:xfrm>
        </p:grpSpPr>
        <p:pic>
          <p:nvPicPr>
            <p:cNvPr id="5" name="Picture 4" descr="A close-up of a logo&#10;&#10;Descripción generada automáticamente">
              <a:extLst>
                <a:ext uri="{FF2B5EF4-FFF2-40B4-BE49-F238E27FC236}">
                  <a16:creationId xmlns:a16="http://schemas.microsoft.com/office/drawing/2014/main" id="{598D8734-1DAF-690A-B03C-2D6CD128F506}"/>
                </a:ext>
              </a:extLst>
            </p:cNvPr>
            <p:cNvPicPr>
              <a:picLocks noChangeAspect="1"/>
            </p:cNvPicPr>
            <p:nvPr/>
          </p:nvPicPr>
          <p:blipFill>
            <a:blip r:embed="rId4"/>
            <a:stretch>
              <a:fillRect/>
            </a:stretch>
          </p:blipFill>
          <p:spPr>
            <a:xfrm>
              <a:off x="4626292" y="6487478"/>
              <a:ext cx="278130" cy="161925"/>
            </a:xfrm>
            <a:prstGeom prst="rect">
              <a:avLst/>
            </a:prstGeom>
          </p:spPr>
        </p:pic>
        <p:pic>
          <p:nvPicPr>
            <p:cNvPr id="6" name="Imagen 21" descr="A person speaking to a speaker&#10;&#10;Descripción generada automáticamente">
              <a:extLst>
                <a:ext uri="{FF2B5EF4-FFF2-40B4-BE49-F238E27FC236}">
                  <a16:creationId xmlns:a16="http://schemas.microsoft.com/office/drawing/2014/main" id="{B49502D6-3BF1-D9D8-B06C-77C84DEB756A}"/>
                </a:ext>
              </a:extLst>
            </p:cNvPr>
            <p:cNvPicPr>
              <a:picLocks noChangeAspect="1"/>
            </p:cNvPicPr>
            <p:nvPr/>
          </p:nvPicPr>
          <p:blipFill rotWithShape="1">
            <a:blip r:embed="rId5">
              <a:extLst>
                <a:ext uri="{28A0092B-C50C-407E-A947-70E740481C1C}">
                  <a14:useLocalDpi xmlns:a14="http://schemas.microsoft.com/office/drawing/2010/main" val="0"/>
                </a:ext>
              </a:extLst>
            </a:blip>
            <a:srcRect l="34922" t="90520" r="27458" b="-184"/>
            <a:stretch/>
          </p:blipFill>
          <p:spPr>
            <a:xfrm>
              <a:off x="4906067" y="6195441"/>
              <a:ext cx="4396060" cy="653178"/>
            </a:xfrm>
            <a:prstGeom prst="rect">
              <a:avLst/>
            </a:prstGeom>
          </p:spPr>
        </p:pic>
        <p:pic>
          <p:nvPicPr>
            <p:cNvPr id="7" name="Picture 6" descr="A green and blue letter e&#10;&#10;Descripción generada automáticamente">
              <a:extLst>
                <a:ext uri="{FF2B5EF4-FFF2-40B4-BE49-F238E27FC236}">
                  <a16:creationId xmlns:a16="http://schemas.microsoft.com/office/drawing/2014/main" id="{660BE2FE-CEF3-0021-29E2-191BB05260D0}"/>
                </a:ext>
              </a:extLst>
            </p:cNvPr>
            <p:cNvPicPr>
              <a:picLocks noChangeAspect="1"/>
            </p:cNvPicPr>
            <p:nvPr/>
          </p:nvPicPr>
          <p:blipFill>
            <a:blip r:embed="rId6"/>
            <a:stretch>
              <a:fillRect/>
            </a:stretch>
          </p:blipFill>
          <p:spPr>
            <a:xfrm>
              <a:off x="2336482" y="6414135"/>
              <a:ext cx="293370" cy="238125"/>
            </a:xfrm>
            <a:prstGeom prst="rect">
              <a:avLst/>
            </a:prstGeom>
          </p:spPr>
        </p:pic>
        <p:pic>
          <p:nvPicPr>
            <p:cNvPr id="8" name="Imagen 21">
              <a:extLst>
                <a:ext uri="{FF2B5EF4-FFF2-40B4-BE49-F238E27FC236}">
                  <a16:creationId xmlns:a16="http://schemas.microsoft.com/office/drawing/2014/main" id="{E87E13D8-E8AC-7842-C456-0633ECB9CF62}"/>
                </a:ext>
              </a:extLst>
            </p:cNvPr>
            <p:cNvPicPr>
              <a:picLocks noChangeAspect="1"/>
            </p:cNvPicPr>
            <p:nvPr/>
          </p:nvPicPr>
          <p:blipFill rotWithShape="1">
            <a:blip r:embed="rId5">
              <a:extLst>
                <a:ext uri="{28A0092B-C50C-407E-A947-70E740481C1C}">
                  <a14:useLocalDpi xmlns:a14="http://schemas.microsoft.com/office/drawing/2010/main" val="0"/>
                </a:ext>
              </a:extLst>
            </a:blip>
            <a:srcRect l="916" t="85983" r="80868" b="-104"/>
            <a:stretch/>
          </p:blipFill>
          <p:spPr>
            <a:xfrm>
              <a:off x="168133" y="5918378"/>
              <a:ext cx="2160369" cy="930254"/>
            </a:xfrm>
            <a:prstGeom prst="rect">
              <a:avLst/>
            </a:prstGeom>
          </p:spPr>
        </p:pic>
        <p:pic>
          <p:nvPicPr>
            <p:cNvPr id="13" name="Imagen 21" descr="A group of logos with text&#10;&#10;Descripción generada automáticamente">
              <a:extLst>
                <a:ext uri="{FF2B5EF4-FFF2-40B4-BE49-F238E27FC236}">
                  <a16:creationId xmlns:a16="http://schemas.microsoft.com/office/drawing/2014/main" id="{CF1FD057-972B-1974-35EF-491A3CB80BCB}"/>
                </a:ext>
              </a:extLst>
            </p:cNvPr>
            <p:cNvPicPr>
              <a:picLocks noChangeAspect="1"/>
            </p:cNvPicPr>
            <p:nvPr/>
          </p:nvPicPr>
          <p:blipFill rotWithShape="1">
            <a:blip r:embed="rId5">
              <a:extLst>
                <a:ext uri="{28A0092B-C50C-407E-A947-70E740481C1C}">
                  <a14:useLocalDpi xmlns:a14="http://schemas.microsoft.com/office/drawing/2010/main" val="0"/>
                </a:ext>
              </a:extLst>
            </a:blip>
            <a:srcRect l="18554" t="85922" r="64591" b="-145"/>
            <a:stretch/>
          </p:blipFill>
          <p:spPr>
            <a:xfrm>
              <a:off x="2602791" y="5915695"/>
              <a:ext cx="1998901" cy="936966"/>
            </a:xfrm>
            <a:prstGeom prst="rect">
              <a:avLst/>
            </a:prstGeom>
          </p:spPr>
        </p:pic>
      </p:grpSp>
      <p:grpSp>
        <p:nvGrpSpPr>
          <p:cNvPr id="24" name="Group 23">
            <a:extLst>
              <a:ext uri="{FF2B5EF4-FFF2-40B4-BE49-F238E27FC236}">
                <a16:creationId xmlns:a16="http://schemas.microsoft.com/office/drawing/2014/main" id="{A9F6FB51-7760-EF22-D40D-34453609358E}"/>
              </a:ext>
            </a:extLst>
          </p:cNvPr>
          <p:cNvGrpSpPr/>
          <p:nvPr/>
        </p:nvGrpSpPr>
        <p:grpSpPr>
          <a:xfrm>
            <a:off x="-4291" y="5918356"/>
            <a:ext cx="9306418" cy="936966"/>
            <a:chOff x="4762" y="5886019"/>
            <a:chExt cx="9297365" cy="962613"/>
          </a:xfrm>
        </p:grpSpPr>
        <p:sp>
          <p:nvSpPr>
            <p:cNvPr id="17" name="Rectangle 16">
              <a:extLst>
                <a:ext uri="{FF2B5EF4-FFF2-40B4-BE49-F238E27FC236}">
                  <a16:creationId xmlns:a16="http://schemas.microsoft.com/office/drawing/2014/main" id="{A72FB0D6-4EAF-B6F3-87F4-6BCCA1CEB041}"/>
                </a:ext>
              </a:extLst>
            </p:cNvPr>
            <p:cNvSpPr/>
            <p:nvPr/>
          </p:nvSpPr>
          <p:spPr>
            <a:xfrm>
              <a:off x="4762" y="6162308"/>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E4FB20E7-B32F-BCA8-FD16-5705C9922FD6}"/>
                </a:ext>
              </a:extLst>
            </p:cNvPr>
            <p:cNvGrpSpPr/>
            <p:nvPr/>
          </p:nvGrpSpPr>
          <p:grpSpPr>
            <a:xfrm>
              <a:off x="168133" y="5886019"/>
              <a:ext cx="9133994" cy="962613"/>
              <a:chOff x="168133" y="5886019"/>
              <a:chExt cx="9133994" cy="962613"/>
            </a:xfrm>
          </p:grpSpPr>
          <p:pic>
            <p:nvPicPr>
              <p:cNvPr id="19" name="Picture 18" descr="A close-up of a logo&#10;&#10;Descripción generada automáticamente">
                <a:extLst>
                  <a:ext uri="{FF2B5EF4-FFF2-40B4-BE49-F238E27FC236}">
                    <a16:creationId xmlns:a16="http://schemas.microsoft.com/office/drawing/2014/main" id="{36F707A8-A264-7583-EFFA-83BCC00DA7DB}"/>
                  </a:ext>
                </a:extLst>
              </p:cNvPr>
              <p:cNvPicPr>
                <a:picLocks noChangeAspect="1"/>
              </p:cNvPicPr>
              <p:nvPr/>
            </p:nvPicPr>
            <p:blipFill>
              <a:blip r:embed="rId4"/>
              <a:stretch>
                <a:fillRect/>
              </a:stretch>
            </p:blipFill>
            <p:spPr>
              <a:xfrm>
                <a:off x="4626292" y="6487478"/>
                <a:ext cx="278130" cy="161925"/>
              </a:xfrm>
              <a:prstGeom prst="rect">
                <a:avLst/>
              </a:prstGeom>
            </p:spPr>
          </p:pic>
          <p:pic>
            <p:nvPicPr>
              <p:cNvPr id="20" name="Imagen 21" descr="A person speaking to a speaker&#10;&#10;Descripción generada automáticamente">
                <a:extLst>
                  <a:ext uri="{FF2B5EF4-FFF2-40B4-BE49-F238E27FC236}">
                    <a16:creationId xmlns:a16="http://schemas.microsoft.com/office/drawing/2014/main" id="{92E504D0-89AC-D740-FB47-D5C414B8EE55}"/>
                  </a:ext>
                </a:extLst>
              </p:cNvPr>
              <p:cNvPicPr>
                <a:picLocks noChangeAspect="1"/>
              </p:cNvPicPr>
              <p:nvPr/>
            </p:nvPicPr>
            <p:blipFill rotWithShape="1">
              <a:blip r:embed="rId5">
                <a:extLst>
                  <a:ext uri="{28A0092B-C50C-407E-A947-70E740481C1C}">
                    <a14:useLocalDpi xmlns:a14="http://schemas.microsoft.com/office/drawing/2010/main" val="0"/>
                  </a:ext>
                </a:extLst>
              </a:blip>
              <a:srcRect l="34922" t="90520" r="27458" b="-184"/>
              <a:stretch/>
            </p:blipFill>
            <p:spPr>
              <a:xfrm>
                <a:off x="4906067" y="6195441"/>
                <a:ext cx="4396060" cy="653178"/>
              </a:xfrm>
              <a:prstGeom prst="rect">
                <a:avLst/>
              </a:prstGeom>
            </p:spPr>
          </p:pic>
          <p:pic>
            <p:nvPicPr>
              <p:cNvPr id="21" name="Picture 20" descr="A green and blue letter e&#10;&#10;Descripción generada automáticamente">
                <a:extLst>
                  <a:ext uri="{FF2B5EF4-FFF2-40B4-BE49-F238E27FC236}">
                    <a16:creationId xmlns:a16="http://schemas.microsoft.com/office/drawing/2014/main" id="{B72F5933-9BA6-6745-A730-FA6562BFD637}"/>
                  </a:ext>
                </a:extLst>
              </p:cNvPr>
              <p:cNvPicPr>
                <a:picLocks noChangeAspect="1"/>
              </p:cNvPicPr>
              <p:nvPr/>
            </p:nvPicPr>
            <p:blipFill>
              <a:blip r:embed="rId6"/>
              <a:stretch>
                <a:fillRect/>
              </a:stretch>
            </p:blipFill>
            <p:spPr>
              <a:xfrm>
                <a:off x="2336482" y="6414135"/>
                <a:ext cx="293370" cy="238125"/>
              </a:xfrm>
              <a:prstGeom prst="rect">
                <a:avLst/>
              </a:prstGeom>
            </p:spPr>
          </p:pic>
          <p:pic>
            <p:nvPicPr>
              <p:cNvPr id="22" name="Imagen 21">
                <a:extLst>
                  <a:ext uri="{FF2B5EF4-FFF2-40B4-BE49-F238E27FC236}">
                    <a16:creationId xmlns:a16="http://schemas.microsoft.com/office/drawing/2014/main" id="{5DA43EDA-902A-97DC-4208-ED52D068E252}"/>
                  </a:ext>
                </a:extLst>
              </p:cNvPr>
              <p:cNvPicPr>
                <a:picLocks noChangeAspect="1"/>
              </p:cNvPicPr>
              <p:nvPr/>
            </p:nvPicPr>
            <p:blipFill rotWithShape="1">
              <a:blip r:embed="rId5">
                <a:extLst>
                  <a:ext uri="{28A0092B-C50C-407E-A947-70E740481C1C}">
                    <a14:useLocalDpi xmlns:a14="http://schemas.microsoft.com/office/drawing/2010/main" val="0"/>
                  </a:ext>
                </a:extLst>
              </a:blip>
              <a:srcRect l="916" t="85983" r="80868" b="-104"/>
              <a:stretch/>
            </p:blipFill>
            <p:spPr>
              <a:xfrm>
                <a:off x="168133" y="5918378"/>
                <a:ext cx="2160369" cy="930254"/>
              </a:xfrm>
              <a:prstGeom prst="rect">
                <a:avLst/>
              </a:prstGeom>
            </p:spPr>
          </p:pic>
          <p:pic>
            <p:nvPicPr>
              <p:cNvPr id="23" name="Imagen 21" descr="A group of logos with text&#10;&#10;Descripción generada automáticamente">
                <a:extLst>
                  <a:ext uri="{FF2B5EF4-FFF2-40B4-BE49-F238E27FC236}">
                    <a16:creationId xmlns:a16="http://schemas.microsoft.com/office/drawing/2014/main" id="{FB76CEC2-FB7C-6EB7-91A3-61D39DEBD68C}"/>
                  </a:ext>
                </a:extLst>
              </p:cNvPr>
              <p:cNvPicPr>
                <a:picLocks noChangeAspect="1"/>
              </p:cNvPicPr>
              <p:nvPr/>
            </p:nvPicPr>
            <p:blipFill rotWithShape="1">
              <a:blip r:embed="rId5">
                <a:extLst>
                  <a:ext uri="{28A0092B-C50C-407E-A947-70E740481C1C}">
                    <a14:useLocalDpi xmlns:a14="http://schemas.microsoft.com/office/drawing/2010/main" val="0"/>
                  </a:ext>
                </a:extLst>
              </a:blip>
              <a:srcRect l="18554" t="85922" r="64591" b="-145"/>
              <a:stretch/>
            </p:blipFill>
            <p:spPr>
              <a:xfrm>
                <a:off x="2602791" y="5886019"/>
                <a:ext cx="1998901" cy="936966"/>
              </a:xfrm>
              <a:prstGeom prst="rect">
                <a:avLst/>
              </a:prstGeom>
            </p:spPr>
          </p:pic>
        </p:grpSp>
      </p:grpSp>
      <p:cxnSp>
        <p:nvCxnSpPr>
          <p:cNvPr id="26" name="Conector recto 7">
            <a:extLst>
              <a:ext uri="{FF2B5EF4-FFF2-40B4-BE49-F238E27FC236}">
                <a16:creationId xmlns:a16="http://schemas.microsoft.com/office/drawing/2014/main" id="{D2A03B76-ACF0-8F5C-7436-AC51A947D74A}"/>
              </a:ext>
            </a:extLst>
          </p:cNvPr>
          <p:cNvCxnSpPr>
            <a:cxnSpLocks/>
          </p:cNvCxnSpPr>
          <p:nvPr/>
        </p:nvCxnSpPr>
        <p:spPr>
          <a:xfrm>
            <a:off x="1036774" y="2074735"/>
            <a:ext cx="0" cy="3813340"/>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pic>
        <p:nvPicPr>
          <p:cNvPr id="2" name="Picture 2">
            <a:extLst>
              <a:ext uri="{FF2B5EF4-FFF2-40B4-BE49-F238E27FC236}">
                <a16:creationId xmlns:a16="http://schemas.microsoft.com/office/drawing/2014/main" id="{55F3BCAA-1242-D70E-C6D0-3272A33BC5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7368" y="6483223"/>
            <a:ext cx="529866" cy="16192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23BAD84-D6EE-76A8-E4F8-54754B60EDB2}"/>
              </a:ext>
            </a:extLst>
          </p:cNvPr>
          <p:cNvSpPr txBox="1"/>
          <p:nvPr/>
        </p:nvSpPr>
        <p:spPr>
          <a:xfrm>
            <a:off x="11283357" y="6090204"/>
            <a:ext cx="407484" cy="276999"/>
          </a:xfrm>
          <a:prstGeom prst="rect">
            <a:avLst/>
          </a:prstGeom>
          <a:noFill/>
        </p:spPr>
        <p:txBody>
          <a:bodyPr wrap="none" rtlCol="0">
            <a:spAutoFit/>
          </a:bodyPr>
          <a:lstStyle/>
          <a:p>
            <a:r>
              <a:rPr lang="es-ES_tradnl" sz="1200" b="1">
                <a:solidFill>
                  <a:srgbClr val="FF6200"/>
                </a:solidFill>
                <a:latin typeface="Repsol" panose="02000506030000020004" pitchFamily="2" charset="77"/>
              </a:rPr>
              <a:t>2/2</a:t>
            </a:r>
            <a:endParaRPr lang="es-ES" sz="1200" b="1">
              <a:solidFill>
                <a:srgbClr val="FF6200"/>
              </a:solidFill>
              <a:latin typeface="Repsol" panose="02000506030000020004" pitchFamily="2" charset="77"/>
            </a:endParaRPr>
          </a:p>
        </p:txBody>
      </p:sp>
      <p:pic>
        <p:nvPicPr>
          <p:cNvPr id="16" name="Imagen 15" descr="Logotipo, nombre de la empresa&#10;&#10;Descripción generada automáticamente">
            <a:extLst>
              <a:ext uri="{FF2B5EF4-FFF2-40B4-BE49-F238E27FC236}">
                <a16:creationId xmlns:a16="http://schemas.microsoft.com/office/drawing/2014/main" id="{32E497DA-4A6D-F20B-DDC8-352405A3C1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6045" y="6433185"/>
            <a:ext cx="431054" cy="241390"/>
          </a:xfrm>
          <a:prstGeom prst="rect">
            <a:avLst/>
          </a:prstGeom>
        </p:spPr>
      </p:pic>
      <p:pic>
        <p:nvPicPr>
          <p:cNvPr id="28" name="Imagen 27" descr="Logotipo, nombre de la empresa&#10;&#10;Descripción generada automáticamente">
            <a:extLst>
              <a:ext uri="{FF2B5EF4-FFF2-40B4-BE49-F238E27FC236}">
                <a16:creationId xmlns:a16="http://schemas.microsoft.com/office/drawing/2014/main" id="{C6B5B0E5-152A-F4DD-10D5-AD4C08E2F0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1692" y="6408714"/>
            <a:ext cx="351132" cy="330477"/>
          </a:xfrm>
          <a:prstGeom prst="rect">
            <a:avLst/>
          </a:prstGeom>
        </p:spPr>
      </p:pic>
      <p:pic>
        <p:nvPicPr>
          <p:cNvPr id="27" name="Picture 2" descr="AEE renueva su imagen corporativa y estrena logo - Asociación Empresarial  Eólica">
            <a:extLst>
              <a:ext uri="{FF2B5EF4-FFF2-40B4-BE49-F238E27FC236}">
                <a16:creationId xmlns:a16="http://schemas.microsoft.com/office/drawing/2014/main" id="{81055776-8419-9926-FA66-CD228141FD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87989"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082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13F41AC4-CA96-8874-5F3B-72A0C7784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Imagen 31">
            <a:extLst>
              <a:ext uri="{FF2B5EF4-FFF2-40B4-BE49-F238E27FC236}">
                <a16:creationId xmlns:a16="http://schemas.microsoft.com/office/drawing/2014/main" id="{C6CB2940-CDC7-0CF2-9D97-FBB3D0A6B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9" name="Forma libre: forma 18">
            <a:extLst>
              <a:ext uri="{FF2B5EF4-FFF2-40B4-BE49-F238E27FC236}">
                <a16:creationId xmlns:a16="http://schemas.microsoft.com/office/drawing/2014/main" id="{B75D2369-A2BA-951C-4BA5-0AD32F99A9FF}"/>
              </a:ext>
            </a:extLst>
          </p:cNvPr>
          <p:cNvSpPr/>
          <p:nvPr/>
        </p:nvSpPr>
        <p:spPr>
          <a:xfrm>
            <a:off x="1129146" y="2234631"/>
            <a:ext cx="10716193" cy="3534802"/>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r>
              <a:rPr lang="en-US" sz="1200" b="1" i="1" kern="1200">
                <a:solidFill>
                  <a:srgbClr val="FF6200"/>
                </a:solidFill>
                <a:latin typeface="Repsol" panose="02000506030000020004" pitchFamily="2" charset="77"/>
              </a:rPr>
              <a:t>“</a:t>
            </a:r>
            <a:r>
              <a:rPr lang="en-US" sz="1200" b="1" i="1" kern="1200" err="1">
                <a:solidFill>
                  <a:srgbClr val="FF6200"/>
                </a:solidFill>
                <a:latin typeface="Repsol" panose="02000506030000020004" pitchFamily="2" charset="77"/>
              </a:rPr>
              <a:t>Análisis</a:t>
            </a:r>
            <a:r>
              <a:rPr lang="en-US" sz="1200" b="1" i="1" kern="1200">
                <a:solidFill>
                  <a:srgbClr val="FF6200"/>
                </a:solidFill>
                <a:latin typeface="Repsol" panose="02000506030000020004" pitchFamily="2" charset="77"/>
              </a:rPr>
              <a:t> de </a:t>
            </a:r>
            <a:r>
              <a:rPr lang="en-US" sz="1200" b="1" i="1" kern="1200" err="1">
                <a:solidFill>
                  <a:srgbClr val="FF6200"/>
                </a:solidFill>
                <a:latin typeface="Repsol" panose="02000506030000020004" pitchFamily="2" charset="77"/>
              </a:rPr>
              <a:t>ciclo</a:t>
            </a:r>
            <a:r>
              <a:rPr lang="en-US" sz="1200" b="1" i="1" kern="1200">
                <a:solidFill>
                  <a:srgbClr val="FF6200"/>
                </a:solidFill>
                <a:latin typeface="Repsol" panose="02000506030000020004" pitchFamily="2" charset="77"/>
              </a:rPr>
              <a:t> de </a:t>
            </a:r>
            <a:r>
              <a:rPr lang="en-US" sz="1200" b="1" i="1" kern="1200" err="1">
                <a:solidFill>
                  <a:srgbClr val="FF6200"/>
                </a:solidFill>
                <a:latin typeface="Repsol" panose="02000506030000020004" pitchFamily="2" charset="77"/>
              </a:rPr>
              <a:t>vida</a:t>
            </a:r>
            <a:r>
              <a:rPr lang="en-US" sz="1200" b="1" i="1" kern="1200">
                <a:solidFill>
                  <a:srgbClr val="FF6200"/>
                </a:solidFill>
                <a:latin typeface="Repsol" panose="02000506030000020004" pitchFamily="2" charset="77"/>
              </a:rPr>
              <a:t>”. Webinar.</a:t>
            </a:r>
          </a:p>
          <a:p>
            <a:r>
              <a:rPr lang="es-ES" sz="1200">
                <a:latin typeface="Repsol" panose="02000506030000020004" pitchFamily="2" charset="77"/>
              </a:rPr>
              <a:t>A través de este evento on-line, se analizará la cuantificación de las posibles reducciones de emisiones de CO2 en todo el ciclo de vida, así como de otros impactos como el consumo de recursos hídricos o minerales, a través del Análisis de Ciclo de Vida (ACV), en el camino hacia una movilidad más sostenible.</a:t>
            </a:r>
          </a:p>
          <a:p>
            <a:pPr lvl="0"/>
            <a:endParaRPr lang="en-US" sz="1200" b="1" kern="1200">
              <a:solidFill>
                <a:srgbClr val="FF0000"/>
              </a:solidFill>
              <a:latin typeface="Repsol" panose="02000506030000020004" pitchFamily="2" charset="77"/>
            </a:endParaRPr>
          </a:p>
          <a:p>
            <a:pPr lvl="0"/>
            <a:r>
              <a:rPr lang="en-US" sz="1200" b="1" i="1">
                <a:solidFill>
                  <a:srgbClr val="FF6200"/>
                </a:solidFill>
                <a:latin typeface="Repsol" panose="02000506030000020004" pitchFamily="2" charset="77"/>
              </a:rPr>
              <a:t>II </a:t>
            </a:r>
            <a:r>
              <a:rPr lang="en-US" sz="1200" b="1" i="1" err="1">
                <a:solidFill>
                  <a:srgbClr val="FF6200"/>
                </a:solidFill>
                <a:latin typeface="Repsol" panose="02000506030000020004" pitchFamily="2" charset="77"/>
              </a:rPr>
              <a:t>Foro</a:t>
            </a:r>
            <a:r>
              <a:rPr lang="en-US" sz="1200" b="1" i="1">
                <a:solidFill>
                  <a:srgbClr val="FF6200"/>
                </a:solidFill>
                <a:latin typeface="Repsol" panose="02000506030000020004" pitchFamily="2" charset="77"/>
              </a:rPr>
              <a:t> </a:t>
            </a:r>
            <a:r>
              <a:rPr lang="en-US" sz="1200" b="1" i="1" err="1">
                <a:solidFill>
                  <a:srgbClr val="FF6200"/>
                </a:solidFill>
                <a:latin typeface="Repsol" panose="02000506030000020004" pitchFamily="2" charset="77"/>
              </a:rPr>
              <a:t>Vehículo</a:t>
            </a:r>
            <a:r>
              <a:rPr lang="en-US" sz="1200" b="1" i="1">
                <a:solidFill>
                  <a:srgbClr val="FF6200"/>
                </a:solidFill>
                <a:latin typeface="Repsol" panose="02000506030000020004" pitchFamily="2" charset="77"/>
              </a:rPr>
              <a:t> </a:t>
            </a:r>
            <a:r>
              <a:rPr lang="en-US" sz="1200" b="1" i="1" err="1">
                <a:solidFill>
                  <a:srgbClr val="FF6200"/>
                </a:solidFill>
                <a:latin typeface="Repsol" panose="02000506030000020004" pitchFamily="2" charset="77"/>
              </a:rPr>
              <a:t>Pesado</a:t>
            </a:r>
            <a:r>
              <a:rPr lang="en-US" sz="1200" b="1" i="1">
                <a:solidFill>
                  <a:srgbClr val="FF6200"/>
                </a:solidFill>
                <a:latin typeface="Repsol" panose="02000506030000020004" pitchFamily="2" charset="77"/>
              </a:rPr>
              <a:t> y </a:t>
            </a:r>
            <a:r>
              <a:rPr lang="en-US" sz="1200" b="1" i="1" err="1">
                <a:solidFill>
                  <a:srgbClr val="FF6200"/>
                </a:solidFill>
                <a:latin typeface="Repsol" panose="02000506030000020004" pitchFamily="2" charset="77"/>
              </a:rPr>
              <a:t>Autobús</a:t>
            </a:r>
            <a:r>
              <a:rPr lang="en-US" sz="1200" b="1" i="1">
                <a:solidFill>
                  <a:srgbClr val="FF6200"/>
                </a:solidFill>
                <a:latin typeface="Repsol" panose="02000506030000020004" pitchFamily="2" charset="77"/>
              </a:rPr>
              <a:t>. </a:t>
            </a:r>
            <a:r>
              <a:rPr lang="en-US" sz="1200" b="1" i="1" err="1">
                <a:solidFill>
                  <a:srgbClr val="FF6200"/>
                </a:solidFill>
                <a:latin typeface="Repsol" panose="02000506030000020004" pitchFamily="2" charset="77"/>
              </a:rPr>
              <a:t>Evento</a:t>
            </a:r>
            <a:r>
              <a:rPr lang="en-US" sz="1200" b="1" i="1">
                <a:solidFill>
                  <a:srgbClr val="FF6200"/>
                </a:solidFill>
                <a:latin typeface="Repsol" panose="02000506030000020004" pitchFamily="2" charset="77"/>
              </a:rPr>
              <a:t>.</a:t>
            </a:r>
            <a:r>
              <a:rPr lang="en-US" sz="1200" b="1" i="1">
                <a:solidFill>
                  <a:srgbClr val="FF0000"/>
                </a:solidFill>
                <a:latin typeface="Repsol" panose="02000506030000020004" pitchFamily="2" charset="77"/>
              </a:rPr>
              <a:t> </a:t>
            </a:r>
          </a:p>
          <a:p>
            <a:r>
              <a:rPr lang="en-US" sz="1200">
                <a:latin typeface="Repsol" panose="02000506030000020004" pitchFamily="2" charset="77"/>
              </a:rPr>
              <a:t>Encuentro</a:t>
            </a:r>
            <a:r>
              <a:rPr lang="es-ES" sz="1200">
                <a:latin typeface="Repsol" panose="02000506030000020004" pitchFamily="2" charset="77"/>
              </a:rPr>
              <a:t> donde se abordarán los principales desafíos a los que se enfrentan los vehículos pesados y autobuses en cuanto a la descarbonización del transporte y su transformación tecnológica. </a:t>
            </a:r>
          </a:p>
          <a:p>
            <a:pPr lvl="0"/>
            <a:endParaRPr lang="en-US" sz="1200" b="1" i="1" kern="1200">
              <a:latin typeface="Repsol" panose="02000506030000020004" pitchFamily="2" charset="77"/>
            </a:endParaRPr>
          </a:p>
          <a:p>
            <a:pPr lvl="0"/>
            <a:r>
              <a:rPr lang="es-ES" sz="1200" b="1" i="1" kern="1200">
                <a:solidFill>
                  <a:srgbClr val="FF6200"/>
                </a:solidFill>
                <a:latin typeface="Repsol" panose="02000506030000020004" pitchFamily="2" charset="77"/>
              </a:rPr>
              <a:t>“Los retos y las oportunidades de la transición energética para las </a:t>
            </a:r>
            <a:r>
              <a:rPr lang="es-ES" sz="1200" b="1" i="1">
                <a:solidFill>
                  <a:srgbClr val="FF6200"/>
                </a:solidFill>
                <a:latin typeface="Repsol" panose="02000506030000020004" pitchFamily="2" charset="77"/>
              </a:rPr>
              <a:t>empresas de la Comunidad Valenciana</a:t>
            </a:r>
            <a:r>
              <a:rPr lang="es-ES" sz="1200" b="1" i="1" kern="1200">
                <a:solidFill>
                  <a:srgbClr val="FF6200"/>
                </a:solidFill>
                <a:latin typeface="Repsol" panose="02000506030000020004" pitchFamily="2" charset="77"/>
              </a:rPr>
              <a:t>”</a:t>
            </a:r>
          </a:p>
          <a:p>
            <a:pPr lvl="0"/>
            <a:r>
              <a:rPr lang="es-ES" sz="1200" b="0" i="0" kern="1200">
                <a:latin typeface="Repsol" panose="02000506030000020004" pitchFamily="2" charset="77"/>
              </a:rPr>
              <a:t>Debate </a:t>
            </a:r>
            <a:r>
              <a:rPr lang="es-ES" sz="1200" b="0" i="0" kern="1200" err="1">
                <a:latin typeface="Repsol" panose="02000506030000020004" pitchFamily="2" charset="77"/>
              </a:rPr>
              <a:t>jsobre</a:t>
            </a:r>
            <a:r>
              <a:rPr lang="es-ES" sz="1200" b="0" i="0" kern="1200">
                <a:latin typeface="Repsol" panose="02000506030000020004" pitchFamily="2" charset="77"/>
              </a:rPr>
              <a:t> los desafíos que han de abordar en la Comunidad Valenciana las pequeñas y medianas empresas para avanzar en su hoja de ruta hacia la transición energética y la sostenibilidad y las oportunidades que esto supone.</a:t>
            </a:r>
          </a:p>
          <a:p>
            <a:pPr lvl="0"/>
            <a:endParaRPr lang="es-ES" sz="1200" b="0" i="0" kern="1200">
              <a:latin typeface="Repsol" panose="02000506030000020004" pitchFamily="2" charset="77"/>
            </a:endParaRPr>
          </a:p>
          <a:p>
            <a:pPr lvl="0"/>
            <a:endParaRPr lang="es-ES" sz="1200">
              <a:solidFill>
                <a:srgbClr val="FF0000"/>
              </a:solidFill>
              <a:latin typeface="Repsol" panose="02000506030000020004" pitchFamily="2" charset="77"/>
            </a:endParaRPr>
          </a:p>
          <a:p>
            <a:pPr lvl="0"/>
            <a:endParaRPr lang="en-US" sz="1200" b="0" i="0" kern="1200">
              <a:solidFill>
                <a:srgbClr val="FF0000"/>
              </a:solidFill>
              <a:latin typeface="Repsol" panose="02000506030000020004" pitchFamily="2" charset="77"/>
            </a:endParaRPr>
          </a:p>
          <a:p>
            <a:pPr lvl="0"/>
            <a:endParaRPr lang="en-US" sz="1200" b="0" i="0" kern="1200">
              <a:latin typeface="Repsol" panose="02000506030000020004" pitchFamily="2" charset="77"/>
            </a:endParaRPr>
          </a:p>
        </p:txBody>
      </p:sp>
      <p:sp>
        <p:nvSpPr>
          <p:cNvPr id="2" name="Título 3">
            <a:extLst>
              <a:ext uri="{FF2B5EF4-FFF2-40B4-BE49-F238E27FC236}">
                <a16:creationId xmlns:a16="http://schemas.microsoft.com/office/drawing/2014/main" id="{D538A8B3-E2EC-430B-4139-1F99280B1B5C}"/>
              </a:ext>
            </a:extLst>
          </p:cNvPr>
          <p:cNvSpPr txBox="1">
            <a:spLocks/>
          </p:cNvSpPr>
          <p:nvPr/>
        </p:nvSpPr>
        <p:spPr>
          <a:xfrm rot="16200000">
            <a:off x="-1186706" y="3546539"/>
            <a:ext cx="3813340" cy="981326"/>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4300" b="1">
                <a:solidFill>
                  <a:srgbClr val="FF6200"/>
                </a:solidFill>
                <a:latin typeface="Repsol"/>
              </a:rPr>
              <a:t>ABRIL</a:t>
            </a:r>
            <a:endParaRPr lang="es-ES" sz="900" i="1">
              <a:solidFill>
                <a:srgbClr val="FF6200"/>
              </a:solidFill>
              <a:latin typeface="+mn-lt"/>
            </a:endParaRPr>
          </a:p>
        </p:txBody>
      </p:sp>
      <p:sp>
        <p:nvSpPr>
          <p:cNvPr id="10" name="Título 3">
            <a:extLst>
              <a:ext uri="{FF2B5EF4-FFF2-40B4-BE49-F238E27FC236}">
                <a16:creationId xmlns:a16="http://schemas.microsoft.com/office/drawing/2014/main" id="{FE187CBC-D47E-046A-2363-85B1BE10F558}"/>
              </a:ext>
            </a:extLst>
          </p:cNvPr>
          <p:cNvSpPr txBox="1">
            <a:spLocks/>
          </p:cNvSpPr>
          <p:nvPr/>
        </p:nvSpPr>
        <p:spPr>
          <a:xfrm>
            <a:off x="229302" y="265660"/>
            <a:ext cx="2713596" cy="646331"/>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Programación</a:t>
            </a:r>
            <a:endParaRPr lang="es-ES" sz="600" i="1">
              <a:solidFill>
                <a:schemeClr val="tx1">
                  <a:lumMod val="50000"/>
                  <a:lumOff val="50000"/>
                </a:schemeClr>
              </a:solidFill>
              <a:latin typeface="+mn-lt"/>
            </a:endParaRPr>
          </a:p>
        </p:txBody>
      </p:sp>
      <p:sp>
        <p:nvSpPr>
          <p:cNvPr id="11" name="CuadroTexto 10">
            <a:extLst>
              <a:ext uri="{FF2B5EF4-FFF2-40B4-BE49-F238E27FC236}">
                <a16:creationId xmlns:a16="http://schemas.microsoft.com/office/drawing/2014/main" id="{DAFF3C9E-DCCD-368E-E31E-E5B7E4B1F736}"/>
              </a:ext>
            </a:extLst>
          </p:cNvPr>
          <p:cNvSpPr txBox="1"/>
          <p:nvPr/>
        </p:nvSpPr>
        <p:spPr>
          <a:xfrm>
            <a:off x="229303" y="1209983"/>
            <a:ext cx="6909818" cy="646331"/>
          </a:xfrm>
          <a:prstGeom prst="rect">
            <a:avLst/>
          </a:prstGeom>
          <a:noFill/>
        </p:spPr>
        <p:txBody>
          <a:bodyPr wrap="square" rtlCol="0">
            <a:spAutoFit/>
          </a:bodyPr>
          <a:lstStyle/>
          <a:p>
            <a:r>
              <a:rPr lang="es-ES_tradnl" sz="1200">
                <a:solidFill>
                  <a:schemeClr val="bg1"/>
                </a:solidFill>
                <a:latin typeface="Repsol" panose="02000506030000020004" pitchFamily="2" charset="77"/>
              </a:rPr>
              <a:t>Esta programación está sujeta a cambios. La inscripción estará disponible con dos semanas de antelación en el calendario de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  Las grabaciones de los eventos pasados están disponibles en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2" name="Título 3">
            <a:extLst>
              <a:ext uri="{FF2B5EF4-FFF2-40B4-BE49-F238E27FC236}">
                <a16:creationId xmlns:a16="http://schemas.microsoft.com/office/drawing/2014/main" id="{F68BA9A6-4504-8B14-1DBD-69380D508CA4}"/>
              </a:ext>
            </a:extLst>
          </p:cNvPr>
          <p:cNvSpPr txBox="1">
            <a:spLocks/>
          </p:cNvSpPr>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Open </a:t>
            </a:r>
            <a:r>
              <a:rPr lang="es-ES_tradnl" sz="3200" b="1" err="1">
                <a:solidFill>
                  <a:schemeClr val="bg1"/>
                </a:solidFill>
                <a:latin typeface="Repsol"/>
              </a:rPr>
              <a:t>Room</a:t>
            </a:r>
            <a:r>
              <a:rPr lang="es-ES_tradnl" sz="3200" b="1">
                <a:solidFill>
                  <a:schemeClr val="bg1"/>
                </a:solidFill>
                <a:latin typeface="Repsol"/>
              </a:rPr>
              <a:t> 2025</a:t>
            </a:r>
            <a:endParaRPr lang="es-ES" sz="3200" i="1">
              <a:solidFill>
                <a:schemeClr val="tx1">
                  <a:lumMod val="50000"/>
                  <a:lumOff val="50000"/>
                </a:schemeClr>
              </a:solidFill>
              <a:latin typeface="+mn-lt"/>
            </a:endParaRPr>
          </a:p>
        </p:txBody>
      </p:sp>
      <p:grpSp>
        <p:nvGrpSpPr>
          <p:cNvPr id="17" name="Group 16">
            <a:extLst>
              <a:ext uri="{FF2B5EF4-FFF2-40B4-BE49-F238E27FC236}">
                <a16:creationId xmlns:a16="http://schemas.microsoft.com/office/drawing/2014/main" id="{33E048FA-9A49-FB97-C561-CFDEF4CE91A0}"/>
              </a:ext>
            </a:extLst>
          </p:cNvPr>
          <p:cNvGrpSpPr/>
          <p:nvPr/>
        </p:nvGrpSpPr>
        <p:grpSpPr>
          <a:xfrm>
            <a:off x="4762" y="5915695"/>
            <a:ext cx="9297365" cy="936966"/>
            <a:chOff x="4762" y="5915695"/>
            <a:chExt cx="9297365" cy="936966"/>
          </a:xfrm>
        </p:grpSpPr>
        <p:sp>
          <p:nvSpPr>
            <p:cNvPr id="5" name="Rectangle 4">
              <a:extLst>
                <a:ext uri="{FF2B5EF4-FFF2-40B4-BE49-F238E27FC236}">
                  <a16:creationId xmlns:a16="http://schemas.microsoft.com/office/drawing/2014/main" id="{92EF00ED-7923-F131-2C8D-F80808E6981D}"/>
                </a:ext>
              </a:extLst>
            </p:cNvPr>
            <p:cNvSpPr/>
            <p:nvPr/>
          </p:nvSpPr>
          <p:spPr>
            <a:xfrm>
              <a:off x="4762" y="6172200"/>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F728699-C5D7-85ED-A0B1-71E68187039E}"/>
                </a:ext>
              </a:extLst>
            </p:cNvPr>
            <p:cNvGrpSpPr/>
            <p:nvPr/>
          </p:nvGrpSpPr>
          <p:grpSpPr>
            <a:xfrm>
              <a:off x="168133" y="5915695"/>
              <a:ext cx="9133994" cy="936966"/>
              <a:chOff x="168133" y="5915695"/>
              <a:chExt cx="9133994" cy="936966"/>
            </a:xfrm>
          </p:grpSpPr>
          <p:pic>
            <p:nvPicPr>
              <p:cNvPr id="7" name="Picture 6" descr="A close-up of a logo&#10;&#10;Descripción generada automáticamente">
                <a:extLst>
                  <a:ext uri="{FF2B5EF4-FFF2-40B4-BE49-F238E27FC236}">
                    <a16:creationId xmlns:a16="http://schemas.microsoft.com/office/drawing/2014/main" id="{60B2AA3A-BD36-40A4-5985-A9A4331FA9F8}"/>
                  </a:ext>
                </a:extLst>
              </p:cNvPr>
              <p:cNvPicPr>
                <a:picLocks noChangeAspect="1"/>
              </p:cNvPicPr>
              <p:nvPr/>
            </p:nvPicPr>
            <p:blipFill>
              <a:blip r:embed="rId4"/>
              <a:stretch>
                <a:fillRect/>
              </a:stretch>
            </p:blipFill>
            <p:spPr>
              <a:xfrm>
                <a:off x="4626292" y="6487478"/>
                <a:ext cx="278130" cy="161925"/>
              </a:xfrm>
              <a:prstGeom prst="rect">
                <a:avLst/>
              </a:prstGeom>
            </p:spPr>
          </p:pic>
          <p:pic>
            <p:nvPicPr>
              <p:cNvPr id="8" name="Imagen 21" descr="A person speaking to a speaker&#10;&#10;Descripción generada automáticamente">
                <a:extLst>
                  <a:ext uri="{FF2B5EF4-FFF2-40B4-BE49-F238E27FC236}">
                    <a16:creationId xmlns:a16="http://schemas.microsoft.com/office/drawing/2014/main" id="{64AEF22B-735A-8664-41C0-47FC0E52D363}"/>
                  </a:ext>
                </a:extLst>
              </p:cNvPr>
              <p:cNvPicPr>
                <a:picLocks noChangeAspect="1"/>
              </p:cNvPicPr>
              <p:nvPr/>
            </p:nvPicPr>
            <p:blipFill rotWithShape="1">
              <a:blip r:embed="rId5">
                <a:extLst>
                  <a:ext uri="{28A0092B-C50C-407E-A947-70E740481C1C}">
                    <a14:useLocalDpi xmlns:a14="http://schemas.microsoft.com/office/drawing/2010/main" val="0"/>
                  </a:ext>
                </a:extLst>
              </a:blip>
              <a:srcRect l="34922" t="90520" r="27458" b="-184"/>
              <a:stretch/>
            </p:blipFill>
            <p:spPr>
              <a:xfrm>
                <a:off x="4906067" y="6195441"/>
                <a:ext cx="4396060" cy="653178"/>
              </a:xfrm>
              <a:prstGeom prst="rect">
                <a:avLst/>
              </a:prstGeom>
            </p:spPr>
          </p:pic>
          <p:pic>
            <p:nvPicPr>
              <p:cNvPr id="13" name="Picture 12" descr="A green and blue letter e&#10;&#10;Descripción generada automáticamente">
                <a:extLst>
                  <a:ext uri="{FF2B5EF4-FFF2-40B4-BE49-F238E27FC236}">
                    <a16:creationId xmlns:a16="http://schemas.microsoft.com/office/drawing/2014/main" id="{13AF68EF-3AB9-816C-29D8-AC4B62B44A97}"/>
                  </a:ext>
                </a:extLst>
              </p:cNvPr>
              <p:cNvPicPr>
                <a:picLocks noChangeAspect="1"/>
              </p:cNvPicPr>
              <p:nvPr/>
            </p:nvPicPr>
            <p:blipFill>
              <a:blip r:embed="rId6"/>
              <a:stretch>
                <a:fillRect/>
              </a:stretch>
            </p:blipFill>
            <p:spPr>
              <a:xfrm>
                <a:off x="2336482" y="6414135"/>
                <a:ext cx="293370" cy="238125"/>
              </a:xfrm>
              <a:prstGeom prst="rect">
                <a:avLst/>
              </a:prstGeom>
            </p:spPr>
          </p:pic>
          <p:pic>
            <p:nvPicPr>
              <p:cNvPr id="15" name="Imagen 21">
                <a:extLst>
                  <a:ext uri="{FF2B5EF4-FFF2-40B4-BE49-F238E27FC236}">
                    <a16:creationId xmlns:a16="http://schemas.microsoft.com/office/drawing/2014/main" id="{2D7F5E8C-3D30-CE14-E6D4-A1DA853C12D5}"/>
                  </a:ext>
                </a:extLst>
              </p:cNvPr>
              <p:cNvPicPr>
                <a:picLocks noChangeAspect="1"/>
              </p:cNvPicPr>
              <p:nvPr/>
            </p:nvPicPr>
            <p:blipFill rotWithShape="1">
              <a:blip r:embed="rId5">
                <a:extLst>
                  <a:ext uri="{28A0092B-C50C-407E-A947-70E740481C1C}">
                    <a14:useLocalDpi xmlns:a14="http://schemas.microsoft.com/office/drawing/2010/main" val="0"/>
                  </a:ext>
                </a:extLst>
              </a:blip>
              <a:srcRect l="916" t="85983" r="80868" b="-104"/>
              <a:stretch/>
            </p:blipFill>
            <p:spPr>
              <a:xfrm>
                <a:off x="168133" y="5918378"/>
                <a:ext cx="2160369" cy="930254"/>
              </a:xfrm>
              <a:prstGeom prst="rect">
                <a:avLst/>
              </a:prstGeom>
            </p:spPr>
          </p:pic>
          <p:pic>
            <p:nvPicPr>
              <p:cNvPr id="16" name="Imagen 21" descr="A group of logos with text&#10;&#10;Descripción generada automáticamente">
                <a:extLst>
                  <a:ext uri="{FF2B5EF4-FFF2-40B4-BE49-F238E27FC236}">
                    <a16:creationId xmlns:a16="http://schemas.microsoft.com/office/drawing/2014/main" id="{5BA795D4-0326-6F9D-585B-252B9EA92ABE}"/>
                  </a:ext>
                </a:extLst>
              </p:cNvPr>
              <p:cNvPicPr>
                <a:picLocks noChangeAspect="1"/>
              </p:cNvPicPr>
              <p:nvPr/>
            </p:nvPicPr>
            <p:blipFill rotWithShape="1">
              <a:blip r:embed="rId5">
                <a:extLst>
                  <a:ext uri="{28A0092B-C50C-407E-A947-70E740481C1C}">
                    <a14:useLocalDpi xmlns:a14="http://schemas.microsoft.com/office/drawing/2010/main" val="0"/>
                  </a:ext>
                </a:extLst>
              </a:blip>
              <a:srcRect l="18554" t="85922" r="64591" b="-145"/>
              <a:stretch/>
            </p:blipFill>
            <p:spPr>
              <a:xfrm>
                <a:off x="2602791" y="5915695"/>
                <a:ext cx="1998901" cy="936966"/>
              </a:xfrm>
              <a:prstGeom prst="rect">
                <a:avLst/>
              </a:prstGeom>
            </p:spPr>
          </p:pic>
        </p:grpSp>
      </p:grpSp>
      <p:cxnSp>
        <p:nvCxnSpPr>
          <p:cNvPr id="19" name="Conector recto 7">
            <a:extLst>
              <a:ext uri="{FF2B5EF4-FFF2-40B4-BE49-F238E27FC236}">
                <a16:creationId xmlns:a16="http://schemas.microsoft.com/office/drawing/2014/main" id="{F8373E80-46F7-671B-1C91-74BBF6A60618}"/>
              </a:ext>
            </a:extLst>
          </p:cNvPr>
          <p:cNvCxnSpPr>
            <a:cxnSpLocks/>
          </p:cNvCxnSpPr>
          <p:nvPr/>
        </p:nvCxnSpPr>
        <p:spPr>
          <a:xfrm>
            <a:off x="1036774" y="1999183"/>
            <a:ext cx="0" cy="3944689"/>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pic>
        <p:nvPicPr>
          <p:cNvPr id="3" name="Picture 2">
            <a:extLst>
              <a:ext uri="{FF2B5EF4-FFF2-40B4-BE49-F238E27FC236}">
                <a16:creationId xmlns:a16="http://schemas.microsoft.com/office/drawing/2014/main" id="{CCBDD845-E17F-A674-69D7-AF32C789D5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7368" y="6483223"/>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Logotipo, nombre de la empresa&#10;&#10;Descripción generada automáticamente">
            <a:extLst>
              <a:ext uri="{FF2B5EF4-FFF2-40B4-BE49-F238E27FC236}">
                <a16:creationId xmlns:a16="http://schemas.microsoft.com/office/drawing/2014/main" id="{55F2DDE3-F2E3-6FD4-588E-B95EB9C564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6045" y="6414135"/>
            <a:ext cx="431054" cy="241390"/>
          </a:xfrm>
          <a:prstGeom prst="rect">
            <a:avLst/>
          </a:prstGeom>
        </p:spPr>
      </p:pic>
      <p:pic>
        <p:nvPicPr>
          <p:cNvPr id="22" name="Imagen 21" descr="Logotipo, nombre de la empresa&#10;&#10;Descripción generada automáticamente">
            <a:extLst>
              <a:ext uri="{FF2B5EF4-FFF2-40B4-BE49-F238E27FC236}">
                <a16:creationId xmlns:a16="http://schemas.microsoft.com/office/drawing/2014/main" id="{3D871CBE-5225-3E78-B15F-2D7DAD5A34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1692" y="6408714"/>
            <a:ext cx="351132" cy="330477"/>
          </a:xfrm>
          <a:prstGeom prst="rect">
            <a:avLst/>
          </a:prstGeom>
        </p:spPr>
      </p:pic>
      <p:sp>
        <p:nvSpPr>
          <p:cNvPr id="23" name="CuadroTexto 22">
            <a:extLst>
              <a:ext uri="{FF2B5EF4-FFF2-40B4-BE49-F238E27FC236}">
                <a16:creationId xmlns:a16="http://schemas.microsoft.com/office/drawing/2014/main" id="{5738B20C-CDF9-602E-BB17-62BCD200B6BD}"/>
              </a:ext>
            </a:extLst>
          </p:cNvPr>
          <p:cNvSpPr txBox="1"/>
          <p:nvPr/>
        </p:nvSpPr>
        <p:spPr>
          <a:xfrm>
            <a:off x="11283357" y="6090204"/>
            <a:ext cx="407484" cy="276999"/>
          </a:xfrm>
          <a:prstGeom prst="rect">
            <a:avLst/>
          </a:prstGeom>
          <a:noFill/>
        </p:spPr>
        <p:txBody>
          <a:bodyPr wrap="none" rtlCol="0">
            <a:spAutoFit/>
          </a:bodyPr>
          <a:lstStyle/>
          <a:p>
            <a:r>
              <a:rPr lang="es-ES_tradnl" sz="1200" b="1">
                <a:solidFill>
                  <a:srgbClr val="FF6200"/>
                </a:solidFill>
                <a:latin typeface="Repsol" panose="02000506030000020004" pitchFamily="2" charset="77"/>
              </a:rPr>
              <a:t>1/2</a:t>
            </a:r>
            <a:endParaRPr lang="es-ES" sz="1200" b="1">
              <a:solidFill>
                <a:srgbClr val="FF6200"/>
              </a:solidFill>
              <a:latin typeface="Repsol" panose="02000506030000020004" pitchFamily="2" charset="77"/>
            </a:endParaRPr>
          </a:p>
        </p:txBody>
      </p:sp>
      <p:pic>
        <p:nvPicPr>
          <p:cNvPr id="20" name="Picture 2" descr="AEE renueva su imagen corporativa y estrena logo - Asociación Empresarial  Eólica">
            <a:extLst>
              <a:ext uri="{FF2B5EF4-FFF2-40B4-BE49-F238E27FC236}">
                <a16:creationId xmlns:a16="http://schemas.microsoft.com/office/drawing/2014/main" id="{E6F2D89B-14D2-6F5B-BC94-F57A564EDE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87989"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594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A0AB6-88E4-B537-1649-B835BB9863BD}"/>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75FE9642-1F94-0BBE-0C9A-1AC8586B1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Imagen 31">
            <a:extLst>
              <a:ext uri="{FF2B5EF4-FFF2-40B4-BE49-F238E27FC236}">
                <a16:creationId xmlns:a16="http://schemas.microsoft.com/office/drawing/2014/main" id="{87AA5F7B-096C-A920-D063-E4205658F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9" name="Forma libre: forma 18">
            <a:extLst>
              <a:ext uri="{FF2B5EF4-FFF2-40B4-BE49-F238E27FC236}">
                <a16:creationId xmlns:a16="http://schemas.microsoft.com/office/drawing/2014/main" id="{AA6EB4D9-0875-3A93-E0E0-3FBA385175F7}"/>
              </a:ext>
            </a:extLst>
          </p:cNvPr>
          <p:cNvSpPr/>
          <p:nvPr/>
        </p:nvSpPr>
        <p:spPr>
          <a:xfrm>
            <a:off x="1111039" y="1999183"/>
            <a:ext cx="10716193" cy="3534802"/>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endParaRPr lang="es-ES" sz="1200" b="0" i="0" kern="1200">
              <a:latin typeface="Repsol" panose="02000506030000020004" pitchFamily="2" charset="77"/>
            </a:endParaRPr>
          </a:p>
          <a:p>
            <a:pPr lvl="0"/>
            <a:r>
              <a:rPr lang="es-ES" sz="1200" b="1" i="1" kern="1200">
                <a:solidFill>
                  <a:srgbClr val="FF0000"/>
                </a:solidFill>
                <a:latin typeface="Repsol" panose="02000506030000020004" pitchFamily="2" charset="77"/>
              </a:rPr>
              <a:t> </a:t>
            </a:r>
            <a:r>
              <a:rPr lang="es-ES" sz="1200" b="1" i="1" kern="1200">
                <a:solidFill>
                  <a:srgbClr val="FF6200"/>
                </a:solidFill>
                <a:latin typeface="Repsol" panose="02000506030000020004" pitchFamily="2" charset="77"/>
              </a:rPr>
              <a:t>“El rol de la tecnología en la carrera por el net </a:t>
            </a:r>
            <a:r>
              <a:rPr lang="es-ES" sz="1200" b="1" i="1" kern="1200" err="1">
                <a:solidFill>
                  <a:srgbClr val="FF6200"/>
                </a:solidFill>
                <a:latin typeface="Repsol" panose="02000506030000020004" pitchFamily="2" charset="77"/>
              </a:rPr>
              <a:t>zero</a:t>
            </a:r>
            <a:r>
              <a:rPr lang="es-ES" sz="1200" b="1" i="1" kern="1200">
                <a:solidFill>
                  <a:srgbClr val="FF6200"/>
                </a:solidFill>
                <a:latin typeface="Repsol" panose="02000506030000020004" pitchFamily="2" charset="77"/>
              </a:rPr>
              <a:t>”. </a:t>
            </a:r>
            <a:r>
              <a:rPr lang="es-ES" sz="1200" b="1" i="1" kern="1200" err="1">
                <a:solidFill>
                  <a:srgbClr val="FF6200"/>
                </a:solidFill>
                <a:latin typeface="Repsol" panose="02000506030000020004" pitchFamily="2" charset="77"/>
              </a:rPr>
              <a:t>Webinar</a:t>
            </a:r>
            <a:r>
              <a:rPr lang="es-ES" sz="1200" b="1" i="1" kern="1200">
                <a:solidFill>
                  <a:srgbClr val="FF6200"/>
                </a:solidFill>
                <a:latin typeface="Repsol" panose="02000506030000020004" pitchFamily="2" charset="77"/>
              </a:rPr>
              <a:t>. </a:t>
            </a:r>
          </a:p>
          <a:p>
            <a:r>
              <a:rPr lang="es-ES_tradnl" sz="1200">
                <a:latin typeface="Repsol" panose="02000506030000020004" pitchFamily="2" charset="77"/>
              </a:rPr>
              <a:t>Evento donde se abordarán las distintas tecnologías existentes en la carrera por el net </a:t>
            </a:r>
            <a:r>
              <a:rPr lang="es-ES_tradnl" sz="1200" err="1">
                <a:latin typeface="Repsol" panose="02000506030000020004" pitchFamily="2" charset="77"/>
              </a:rPr>
              <a:t>zero</a:t>
            </a:r>
            <a:r>
              <a:rPr lang="es-ES_tradnl" sz="1200">
                <a:latin typeface="Repsol" panose="02000506030000020004" pitchFamily="2" charset="77"/>
              </a:rPr>
              <a:t>. </a:t>
            </a:r>
            <a:r>
              <a:rPr lang="es-ES" sz="1200">
                <a:latin typeface="Repsol" panose="02000506030000020004" pitchFamily="2" charset="77"/>
              </a:rPr>
              <a:t>El sector energético tiene un papel determinante en el reto global del cambio climático, pero no es el único. </a:t>
            </a:r>
            <a:r>
              <a:rPr lang="es-ES_tradnl" sz="1200">
                <a:latin typeface="Repsol" panose="02000506030000020004" pitchFamily="2" charset="77"/>
              </a:rPr>
              <a:t>En este contexto, e</a:t>
            </a:r>
            <a:r>
              <a:rPr lang="es-ES" sz="1200">
                <a:latin typeface="Repsol" panose="02000506030000020004" pitchFamily="2" charset="77"/>
              </a:rPr>
              <a:t>s necesario dejar el espacio para que cada sector económico sea libre de desarrollar la tecnología más adecuada para cumplir con los retos de descarbonización a los que se enfrenta. </a:t>
            </a:r>
            <a:r>
              <a:rPr lang="es-ES_tradnl" sz="1200">
                <a:latin typeface="Repsol" panose="02000506030000020004" pitchFamily="2" charset="77"/>
              </a:rPr>
              <a:t> </a:t>
            </a:r>
          </a:p>
          <a:p>
            <a:endParaRPr lang="es-ES_tradnl" sz="1200">
              <a:latin typeface="Repsol" panose="02000506030000020004" pitchFamily="2" charset="77"/>
            </a:endParaRPr>
          </a:p>
          <a:p>
            <a:r>
              <a:rPr lang="es-ES" sz="1200" b="1" i="1">
                <a:solidFill>
                  <a:srgbClr val="FF6200"/>
                </a:solidFill>
                <a:latin typeface="Repsol" panose="02000506030000020004" pitchFamily="2" charset="77"/>
              </a:rPr>
              <a:t>“Tecnologías de emisiones negativas”. </a:t>
            </a:r>
            <a:r>
              <a:rPr lang="es-ES" sz="1200" b="1" i="1" err="1">
                <a:solidFill>
                  <a:srgbClr val="FF6200"/>
                </a:solidFill>
                <a:latin typeface="Repsol" panose="02000506030000020004" pitchFamily="2" charset="77"/>
              </a:rPr>
              <a:t>Webinar</a:t>
            </a:r>
            <a:r>
              <a:rPr lang="es-ES" sz="1200" b="1" i="1">
                <a:solidFill>
                  <a:srgbClr val="FF6200"/>
                </a:solidFill>
                <a:latin typeface="Repsol" panose="02000506030000020004" pitchFamily="2" charset="77"/>
              </a:rPr>
              <a:t>. </a:t>
            </a:r>
          </a:p>
          <a:p>
            <a:r>
              <a:rPr lang="es-ES" sz="1200">
                <a:latin typeface="Repsol" panose="02000506030000020004" pitchFamily="2" charset="77"/>
              </a:rPr>
              <a:t>A través de este evento on-line se analizarán las diferentes tecnologías de emisiones negativas existentes, su funcionamiento básico y su grado de madurez y por tanto su potencial para la eliminación de CO2. </a:t>
            </a:r>
          </a:p>
          <a:p>
            <a:pPr lvl="0"/>
            <a:endParaRPr lang="es-ES" sz="1200" b="0" i="0" kern="1200">
              <a:solidFill>
                <a:srgbClr val="FF0000"/>
              </a:solidFill>
              <a:latin typeface="Repsol" panose="02000506030000020004" pitchFamily="2" charset="77"/>
            </a:endParaRPr>
          </a:p>
          <a:p>
            <a:r>
              <a:rPr lang="es-ES" sz="1200" b="1" i="1" kern="1200">
                <a:solidFill>
                  <a:srgbClr val="FF6200"/>
                </a:solidFill>
                <a:latin typeface="Repsol" panose="02000506030000020004" pitchFamily="2" charset="77"/>
              </a:rPr>
              <a:t>Ciclo de 2 master </a:t>
            </a:r>
            <a:r>
              <a:rPr lang="es-ES" sz="1200" b="1" i="1" kern="1200" err="1">
                <a:solidFill>
                  <a:srgbClr val="FF6200"/>
                </a:solidFill>
                <a:latin typeface="Repsol" panose="02000506030000020004" pitchFamily="2" charset="77"/>
              </a:rPr>
              <a:t>class</a:t>
            </a:r>
            <a:r>
              <a:rPr lang="es-ES" sz="1200" b="1" i="1" err="1">
                <a:solidFill>
                  <a:srgbClr val="FF6200"/>
                </a:solidFill>
                <a:latin typeface="Repsol" panose="02000506030000020004" pitchFamily="2" charset="77"/>
              </a:rPr>
              <a:t>es</a:t>
            </a:r>
            <a:r>
              <a:rPr lang="es-ES" sz="1200" b="1" i="1">
                <a:solidFill>
                  <a:srgbClr val="FF6200"/>
                </a:solidFill>
                <a:latin typeface="Repsol" panose="02000506030000020004" pitchFamily="2" charset="77"/>
              </a:rPr>
              <a:t> sobre eficiencia energética y </a:t>
            </a:r>
            <a:r>
              <a:rPr lang="es-ES" sz="1200" b="1" i="1" err="1">
                <a:solidFill>
                  <a:srgbClr val="FF6200"/>
                </a:solidFill>
                <a:latin typeface="Repsol" panose="02000506030000020004" pitchFamily="2" charset="77"/>
              </a:rPr>
              <a:t>CAEs</a:t>
            </a:r>
            <a:r>
              <a:rPr lang="es-ES" sz="1200" b="1" i="1">
                <a:solidFill>
                  <a:srgbClr val="FF6200"/>
                </a:solidFill>
                <a:latin typeface="Repsol" panose="02000506030000020004" pitchFamily="2" charset="77"/>
              </a:rPr>
              <a:t>. </a:t>
            </a:r>
            <a:r>
              <a:rPr lang="es-ES" sz="1200" b="1" i="1" err="1">
                <a:solidFill>
                  <a:srgbClr val="FF6200"/>
                </a:solidFill>
                <a:latin typeface="Repsol" panose="02000506030000020004" pitchFamily="2" charset="77"/>
              </a:rPr>
              <a:t>Webinar</a:t>
            </a:r>
            <a:r>
              <a:rPr lang="es-ES" sz="1200" b="1" i="1">
                <a:solidFill>
                  <a:srgbClr val="FF6200"/>
                </a:solidFill>
                <a:latin typeface="Repsol" panose="02000506030000020004" pitchFamily="2" charset="77"/>
              </a:rPr>
              <a:t> (I). </a:t>
            </a:r>
          </a:p>
          <a:p>
            <a:r>
              <a:rPr lang="es-ES" sz="1200" b="0" i="0">
                <a:solidFill>
                  <a:schemeClr val="tx1"/>
                </a:solidFill>
                <a:effectLst/>
                <a:latin typeface="Repsol-Regular"/>
              </a:rPr>
              <a:t>La eficiencia es clave para la transición energética. </a:t>
            </a:r>
            <a:r>
              <a:rPr lang="es-ES" sz="1200">
                <a:solidFill>
                  <a:schemeClr val="tx1"/>
                </a:solidFill>
                <a:latin typeface="Repsol-Regular"/>
              </a:rPr>
              <a:t>Este asunto será el tema central de </a:t>
            </a:r>
            <a:r>
              <a:rPr lang="es-ES" sz="1200">
                <a:latin typeface="Repsol" panose="02000506030000020004" pitchFamily="2" charset="77"/>
              </a:rPr>
              <a:t>2 </a:t>
            </a:r>
            <a:r>
              <a:rPr lang="es-ES" sz="1200" err="1">
                <a:latin typeface="Repsol" panose="02000506030000020004" pitchFamily="2" charset="77"/>
              </a:rPr>
              <a:t>webinars</a:t>
            </a:r>
            <a:r>
              <a:rPr lang="es-ES" sz="1200">
                <a:latin typeface="Repsol" panose="02000506030000020004" pitchFamily="2" charset="77"/>
              </a:rPr>
              <a:t> donde abordarán los retos y oportunidades para que nuestras ciudades y viviendas sean eficientes desde el punto de vista energético de la mano de los mejores expertos del sector. </a:t>
            </a:r>
            <a:endParaRPr lang="en-US" sz="1200" b="0" i="0" kern="1200">
              <a:latin typeface="Repsol" panose="02000506030000020004" pitchFamily="2" charset="77"/>
            </a:endParaRPr>
          </a:p>
        </p:txBody>
      </p:sp>
      <p:sp>
        <p:nvSpPr>
          <p:cNvPr id="2" name="Título 3">
            <a:extLst>
              <a:ext uri="{FF2B5EF4-FFF2-40B4-BE49-F238E27FC236}">
                <a16:creationId xmlns:a16="http://schemas.microsoft.com/office/drawing/2014/main" id="{62F0673D-1E39-0830-3790-B82483D504CF}"/>
              </a:ext>
            </a:extLst>
          </p:cNvPr>
          <p:cNvSpPr txBox="1">
            <a:spLocks/>
          </p:cNvSpPr>
          <p:nvPr/>
        </p:nvSpPr>
        <p:spPr>
          <a:xfrm rot="16200000">
            <a:off x="-1186706" y="3546539"/>
            <a:ext cx="3813340" cy="981326"/>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4300" b="1">
                <a:solidFill>
                  <a:srgbClr val="FF6200"/>
                </a:solidFill>
                <a:latin typeface="Repsol"/>
              </a:rPr>
              <a:t>ABRIL</a:t>
            </a:r>
            <a:endParaRPr lang="es-ES" sz="900" i="1">
              <a:solidFill>
                <a:srgbClr val="FF6200"/>
              </a:solidFill>
              <a:latin typeface="+mn-lt"/>
            </a:endParaRPr>
          </a:p>
        </p:txBody>
      </p:sp>
      <p:sp>
        <p:nvSpPr>
          <p:cNvPr id="10" name="Título 3">
            <a:extLst>
              <a:ext uri="{FF2B5EF4-FFF2-40B4-BE49-F238E27FC236}">
                <a16:creationId xmlns:a16="http://schemas.microsoft.com/office/drawing/2014/main" id="{D80EBD5D-3097-B6E5-9764-49F78D09BABD}"/>
              </a:ext>
            </a:extLst>
          </p:cNvPr>
          <p:cNvSpPr txBox="1">
            <a:spLocks/>
          </p:cNvSpPr>
          <p:nvPr/>
        </p:nvSpPr>
        <p:spPr>
          <a:xfrm>
            <a:off x="229302" y="265660"/>
            <a:ext cx="2713596" cy="646331"/>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Programación</a:t>
            </a:r>
            <a:endParaRPr lang="es-ES" sz="600" i="1">
              <a:solidFill>
                <a:schemeClr val="tx1">
                  <a:lumMod val="50000"/>
                  <a:lumOff val="50000"/>
                </a:schemeClr>
              </a:solidFill>
              <a:latin typeface="+mn-lt"/>
            </a:endParaRPr>
          </a:p>
        </p:txBody>
      </p:sp>
      <p:sp>
        <p:nvSpPr>
          <p:cNvPr id="11" name="CuadroTexto 10">
            <a:extLst>
              <a:ext uri="{FF2B5EF4-FFF2-40B4-BE49-F238E27FC236}">
                <a16:creationId xmlns:a16="http://schemas.microsoft.com/office/drawing/2014/main" id="{77094EAA-1AC8-7CCB-6E8B-555E501EAEDB}"/>
              </a:ext>
            </a:extLst>
          </p:cNvPr>
          <p:cNvSpPr txBox="1"/>
          <p:nvPr/>
        </p:nvSpPr>
        <p:spPr>
          <a:xfrm>
            <a:off x="229303" y="1209983"/>
            <a:ext cx="6909818" cy="646331"/>
          </a:xfrm>
          <a:prstGeom prst="rect">
            <a:avLst/>
          </a:prstGeom>
          <a:noFill/>
        </p:spPr>
        <p:txBody>
          <a:bodyPr wrap="square" rtlCol="0">
            <a:spAutoFit/>
          </a:bodyPr>
          <a:lstStyle/>
          <a:p>
            <a:r>
              <a:rPr lang="es-ES_tradnl" sz="1200">
                <a:solidFill>
                  <a:schemeClr val="bg1"/>
                </a:solidFill>
                <a:latin typeface="Repsol" panose="02000506030000020004" pitchFamily="2" charset="77"/>
              </a:rPr>
              <a:t>Esta programación está sujeta a cambios. La inscripción estará disponible con dos semanas de antelación en el calendario de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  Las grabaciones de los eventos pasados están disponibles en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2" name="Título 3">
            <a:extLst>
              <a:ext uri="{FF2B5EF4-FFF2-40B4-BE49-F238E27FC236}">
                <a16:creationId xmlns:a16="http://schemas.microsoft.com/office/drawing/2014/main" id="{2BC21A31-23A2-4E56-21B9-3417FF82C8FB}"/>
              </a:ext>
            </a:extLst>
          </p:cNvPr>
          <p:cNvSpPr txBox="1">
            <a:spLocks/>
          </p:cNvSpPr>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Open </a:t>
            </a:r>
            <a:r>
              <a:rPr lang="es-ES_tradnl" sz="3200" b="1" err="1">
                <a:solidFill>
                  <a:schemeClr val="bg1"/>
                </a:solidFill>
                <a:latin typeface="Repsol"/>
              </a:rPr>
              <a:t>Room</a:t>
            </a:r>
            <a:r>
              <a:rPr lang="es-ES_tradnl" sz="3200" b="1">
                <a:solidFill>
                  <a:schemeClr val="bg1"/>
                </a:solidFill>
                <a:latin typeface="Repsol"/>
              </a:rPr>
              <a:t> 2025</a:t>
            </a:r>
            <a:endParaRPr lang="es-ES" sz="3200" i="1">
              <a:solidFill>
                <a:schemeClr val="tx1">
                  <a:lumMod val="50000"/>
                  <a:lumOff val="50000"/>
                </a:schemeClr>
              </a:solidFill>
              <a:latin typeface="+mn-lt"/>
            </a:endParaRPr>
          </a:p>
        </p:txBody>
      </p:sp>
      <p:grpSp>
        <p:nvGrpSpPr>
          <p:cNvPr id="17" name="Group 16">
            <a:extLst>
              <a:ext uri="{FF2B5EF4-FFF2-40B4-BE49-F238E27FC236}">
                <a16:creationId xmlns:a16="http://schemas.microsoft.com/office/drawing/2014/main" id="{4F29E558-E8A7-9B21-88A9-6CEA81D77666}"/>
              </a:ext>
            </a:extLst>
          </p:cNvPr>
          <p:cNvGrpSpPr/>
          <p:nvPr/>
        </p:nvGrpSpPr>
        <p:grpSpPr>
          <a:xfrm>
            <a:off x="4762" y="5915695"/>
            <a:ext cx="9297365" cy="936966"/>
            <a:chOff x="4762" y="5915695"/>
            <a:chExt cx="9297365" cy="936966"/>
          </a:xfrm>
        </p:grpSpPr>
        <p:sp>
          <p:nvSpPr>
            <p:cNvPr id="5" name="Rectangle 4">
              <a:extLst>
                <a:ext uri="{FF2B5EF4-FFF2-40B4-BE49-F238E27FC236}">
                  <a16:creationId xmlns:a16="http://schemas.microsoft.com/office/drawing/2014/main" id="{90ED0FEC-060E-EC2B-C53C-F622F73DF748}"/>
                </a:ext>
              </a:extLst>
            </p:cNvPr>
            <p:cNvSpPr/>
            <p:nvPr/>
          </p:nvSpPr>
          <p:spPr>
            <a:xfrm>
              <a:off x="4762" y="6172200"/>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BF872C5C-60F5-84F6-429A-E60D998358ED}"/>
                </a:ext>
              </a:extLst>
            </p:cNvPr>
            <p:cNvGrpSpPr/>
            <p:nvPr/>
          </p:nvGrpSpPr>
          <p:grpSpPr>
            <a:xfrm>
              <a:off x="168133" y="5915695"/>
              <a:ext cx="9133994" cy="936966"/>
              <a:chOff x="168133" y="5915695"/>
              <a:chExt cx="9133994" cy="936966"/>
            </a:xfrm>
          </p:grpSpPr>
          <p:pic>
            <p:nvPicPr>
              <p:cNvPr id="7" name="Picture 6" descr="A close-up of a logo&#10;&#10;Descripción generada automáticamente">
                <a:extLst>
                  <a:ext uri="{FF2B5EF4-FFF2-40B4-BE49-F238E27FC236}">
                    <a16:creationId xmlns:a16="http://schemas.microsoft.com/office/drawing/2014/main" id="{9A39FDAF-6759-982C-0378-D66C36D95EB4}"/>
                  </a:ext>
                </a:extLst>
              </p:cNvPr>
              <p:cNvPicPr>
                <a:picLocks noChangeAspect="1"/>
              </p:cNvPicPr>
              <p:nvPr/>
            </p:nvPicPr>
            <p:blipFill>
              <a:blip r:embed="rId5"/>
              <a:stretch>
                <a:fillRect/>
              </a:stretch>
            </p:blipFill>
            <p:spPr>
              <a:xfrm>
                <a:off x="4626292" y="6487478"/>
                <a:ext cx="278130" cy="161925"/>
              </a:xfrm>
              <a:prstGeom prst="rect">
                <a:avLst/>
              </a:prstGeom>
            </p:spPr>
          </p:pic>
          <p:pic>
            <p:nvPicPr>
              <p:cNvPr id="8" name="Imagen 21" descr="A person speaking to a speaker&#10;&#10;Descripción generada automáticamente">
                <a:extLst>
                  <a:ext uri="{FF2B5EF4-FFF2-40B4-BE49-F238E27FC236}">
                    <a16:creationId xmlns:a16="http://schemas.microsoft.com/office/drawing/2014/main" id="{14F1C4BD-3DA3-478B-D14E-10B8BA9E40EA}"/>
                  </a:ext>
                </a:extLst>
              </p:cNvPr>
              <p:cNvPicPr>
                <a:picLocks noChangeAspect="1"/>
              </p:cNvPicPr>
              <p:nvPr/>
            </p:nvPicPr>
            <p:blipFill rotWithShape="1">
              <a:blip r:embed="rId6">
                <a:extLst>
                  <a:ext uri="{28A0092B-C50C-407E-A947-70E740481C1C}">
                    <a14:useLocalDpi xmlns:a14="http://schemas.microsoft.com/office/drawing/2010/main" val="0"/>
                  </a:ext>
                </a:extLst>
              </a:blip>
              <a:srcRect l="34922" t="90520" r="27458" b="-184"/>
              <a:stretch/>
            </p:blipFill>
            <p:spPr>
              <a:xfrm>
                <a:off x="4906067" y="6195441"/>
                <a:ext cx="4396060" cy="653178"/>
              </a:xfrm>
              <a:prstGeom prst="rect">
                <a:avLst/>
              </a:prstGeom>
            </p:spPr>
          </p:pic>
          <p:pic>
            <p:nvPicPr>
              <p:cNvPr id="13" name="Picture 12" descr="A green and blue letter e&#10;&#10;Descripción generada automáticamente">
                <a:extLst>
                  <a:ext uri="{FF2B5EF4-FFF2-40B4-BE49-F238E27FC236}">
                    <a16:creationId xmlns:a16="http://schemas.microsoft.com/office/drawing/2014/main" id="{3B4E3B00-9E2A-5C7D-66CF-C5E76BE3A48D}"/>
                  </a:ext>
                </a:extLst>
              </p:cNvPr>
              <p:cNvPicPr>
                <a:picLocks noChangeAspect="1"/>
              </p:cNvPicPr>
              <p:nvPr/>
            </p:nvPicPr>
            <p:blipFill>
              <a:blip r:embed="rId7"/>
              <a:stretch>
                <a:fillRect/>
              </a:stretch>
            </p:blipFill>
            <p:spPr>
              <a:xfrm>
                <a:off x="2336482" y="6414135"/>
                <a:ext cx="293370" cy="238125"/>
              </a:xfrm>
              <a:prstGeom prst="rect">
                <a:avLst/>
              </a:prstGeom>
            </p:spPr>
          </p:pic>
          <p:pic>
            <p:nvPicPr>
              <p:cNvPr id="15" name="Imagen 21">
                <a:extLst>
                  <a:ext uri="{FF2B5EF4-FFF2-40B4-BE49-F238E27FC236}">
                    <a16:creationId xmlns:a16="http://schemas.microsoft.com/office/drawing/2014/main" id="{F213BA6B-AE9F-A862-166D-EEB9F2FAAB7B}"/>
                  </a:ext>
                </a:extLst>
              </p:cNvPr>
              <p:cNvPicPr>
                <a:picLocks noChangeAspect="1"/>
              </p:cNvPicPr>
              <p:nvPr/>
            </p:nvPicPr>
            <p:blipFill rotWithShape="1">
              <a:blip r:embed="rId6">
                <a:extLst>
                  <a:ext uri="{28A0092B-C50C-407E-A947-70E740481C1C}">
                    <a14:useLocalDpi xmlns:a14="http://schemas.microsoft.com/office/drawing/2010/main" val="0"/>
                  </a:ext>
                </a:extLst>
              </a:blip>
              <a:srcRect l="916" t="85983" r="80868" b="-104"/>
              <a:stretch/>
            </p:blipFill>
            <p:spPr>
              <a:xfrm>
                <a:off x="168133" y="5918378"/>
                <a:ext cx="2160369" cy="930254"/>
              </a:xfrm>
              <a:prstGeom prst="rect">
                <a:avLst/>
              </a:prstGeom>
            </p:spPr>
          </p:pic>
          <p:pic>
            <p:nvPicPr>
              <p:cNvPr id="16" name="Imagen 21" descr="A group of logos with text&#10;&#10;Descripción generada automáticamente">
                <a:extLst>
                  <a:ext uri="{FF2B5EF4-FFF2-40B4-BE49-F238E27FC236}">
                    <a16:creationId xmlns:a16="http://schemas.microsoft.com/office/drawing/2014/main" id="{2B6FEDD8-15E2-D6CD-5392-FB297A0FFE85}"/>
                  </a:ext>
                </a:extLst>
              </p:cNvPr>
              <p:cNvPicPr>
                <a:picLocks noChangeAspect="1"/>
              </p:cNvPicPr>
              <p:nvPr/>
            </p:nvPicPr>
            <p:blipFill rotWithShape="1">
              <a:blip r:embed="rId6">
                <a:extLst>
                  <a:ext uri="{28A0092B-C50C-407E-A947-70E740481C1C}">
                    <a14:useLocalDpi xmlns:a14="http://schemas.microsoft.com/office/drawing/2010/main" val="0"/>
                  </a:ext>
                </a:extLst>
              </a:blip>
              <a:srcRect l="18554" t="85922" r="64591" b="-145"/>
              <a:stretch/>
            </p:blipFill>
            <p:spPr>
              <a:xfrm>
                <a:off x="2602791" y="5915695"/>
                <a:ext cx="1998901" cy="936966"/>
              </a:xfrm>
              <a:prstGeom prst="rect">
                <a:avLst/>
              </a:prstGeom>
            </p:spPr>
          </p:pic>
        </p:grpSp>
      </p:grpSp>
      <p:cxnSp>
        <p:nvCxnSpPr>
          <p:cNvPr id="19" name="Conector recto 7">
            <a:extLst>
              <a:ext uri="{FF2B5EF4-FFF2-40B4-BE49-F238E27FC236}">
                <a16:creationId xmlns:a16="http://schemas.microsoft.com/office/drawing/2014/main" id="{9CF22F57-1A58-CD4B-B867-7E5F1B562A1D}"/>
              </a:ext>
            </a:extLst>
          </p:cNvPr>
          <p:cNvCxnSpPr>
            <a:cxnSpLocks/>
          </p:cNvCxnSpPr>
          <p:nvPr/>
        </p:nvCxnSpPr>
        <p:spPr>
          <a:xfrm>
            <a:off x="1036774" y="1999183"/>
            <a:ext cx="0" cy="3944689"/>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pic>
        <p:nvPicPr>
          <p:cNvPr id="3" name="Picture 2">
            <a:extLst>
              <a:ext uri="{FF2B5EF4-FFF2-40B4-BE49-F238E27FC236}">
                <a16:creationId xmlns:a16="http://schemas.microsoft.com/office/drawing/2014/main" id="{5B6D84E4-990E-D950-DBD6-0AF976EE1A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7368" y="6483223"/>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Logotipo, nombre de la empresa&#10;&#10;Descripción generada automáticamente">
            <a:extLst>
              <a:ext uri="{FF2B5EF4-FFF2-40B4-BE49-F238E27FC236}">
                <a16:creationId xmlns:a16="http://schemas.microsoft.com/office/drawing/2014/main" id="{BC492E79-8FB7-7651-D158-C1E314EB08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1692" y="6408714"/>
            <a:ext cx="351132" cy="330477"/>
          </a:xfrm>
          <a:prstGeom prst="rect">
            <a:avLst/>
          </a:prstGeom>
        </p:spPr>
      </p:pic>
      <p:pic>
        <p:nvPicPr>
          <p:cNvPr id="18" name="Imagen 17" descr="Logotipo, nombre de la empresa&#10;&#10;Descripción generada automáticamente">
            <a:extLst>
              <a:ext uri="{FF2B5EF4-FFF2-40B4-BE49-F238E27FC236}">
                <a16:creationId xmlns:a16="http://schemas.microsoft.com/office/drawing/2014/main" id="{81E76797-A474-741B-17DF-8BB31911FD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46045" y="6414135"/>
            <a:ext cx="431054" cy="241390"/>
          </a:xfrm>
          <a:prstGeom prst="rect">
            <a:avLst/>
          </a:prstGeom>
        </p:spPr>
      </p:pic>
      <p:sp>
        <p:nvSpPr>
          <p:cNvPr id="21" name="CuadroTexto 20">
            <a:extLst>
              <a:ext uri="{FF2B5EF4-FFF2-40B4-BE49-F238E27FC236}">
                <a16:creationId xmlns:a16="http://schemas.microsoft.com/office/drawing/2014/main" id="{10C0C40F-AE9B-7D91-1A3C-3886EC164E90}"/>
              </a:ext>
            </a:extLst>
          </p:cNvPr>
          <p:cNvSpPr txBox="1"/>
          <p:nvPr/>
        </p:nvSpPr>
        <p:spPr>
          <a:xfrm>
            <a:off x="11283357" y="6090204"/>
            <a:ext cx="407484" cy="276999"/>
          </a:xfrm>
          <a:prstGeom prst="rect">
            <a:avLst/>
          </a:prstGeom>
          <a:noFill/>
        </p:spPr>
        <p:txBody>
          <a:bodyPr wrap="none" rtlCol="0">
            <a:spAutoFit/>
          </a:bodyPr>
          <a:lstStyle/>
          <a:p>
            <a:r>
              <a:rPr lang="es-ES_tradnl" sz="1200" b="1">
                <a:solidFill>
                  <a:srgbClr val="FF6200"/>
                </a:solidFill>
                <a:latin typeface="Repsol" panose="02000506030000020004" pitchFamily="2" charset="77"/>
              </a:rPr>
              <a:t>2/2</a:t>
            </a:r>
            <a:endParaRPr lang="es-ES" sz="1200" b="1">
              <a:solidFill>
                <a:srgbClr val="FF6200"/>
              </a:solidFill>
              <a:latin typeface="Repsol" panose="02000506030000020004" pitchFamily="2" charset="77"/>
            </a:endParaRPr>
          </a:p>
        </p:txBody>
      </p:sp>
      <p:pic>
        <p:nvPicPr>
          <p:cNvPr id="20" name="Picture 2" descr="AEE renueva su imagen corporativa y estrena logo - Asociación Empresarial  Eólica">
            <a:extLst>
              <a:ext uri="{FF2B5EF4-FFF2-40B4-BE49-F238E27FC236}">
                <a16:creationId xmlns:a16="http://schemas.microsoft.com/office/drawing/2014/main" id="{CAA660AF-3727-853B-6125-FD58767413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7989"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411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0D8315F-B6B5-583A-498B-6F6FB165BE73}"/>
              </a:ext>
            </a:extLst>
          </p:cNvPr>
          <p:cNvGrpSpPr/>
          <p:nvPr/>
        </p:nvGrpSpPr>
        <p:grpSpPr>
          <a:xfrm>
            <a:off x="4762" y="5915695"/>
            <a:ext cx="9297365" cy="936966"/>
            <a:chOff x="4762" y="5915695"/>
            <a:chExt cx="9297365" cy="936966"/>
          </a:xfrm>
        </p:grpSpPr>
        <p:sp>
          <p:nvSpPr>
            <p:cNvPr id="5" name="Rectangle 4">
              <a:extLst>
                <a:ext uri="{FF2B5EF4-FFF2-40B4-BE49-F238E27FC236}">
                  <a16:creationId xmlns:a16="http://schemas.microsoft.com/office/drawing/2014/main" id="{584598C1-DB46-D57F-BFBE-D3A00462EEEF}"/>
                </a:ext>
              </a:extLst>
            </p:cNvPr>
            <p:cNvSpPr/>
            <p:nvPr/>
          </p:nvSpPr>
          <p:spPr>
            <a:xfrm>
              <a:off x="4762" y="6172200"/>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4A6E49D4-B365-3520-334D-9E37E5CE5D75}"/>
                </a:ext>
              </a:extLst>
            </p:cNvPr>
            <p:cNvGrpSpPr/>
            <p:nvPr/>
          </p:nvGrpSpPr>
          <p:grpSpPr>
            <a:xfrm>
              <a:off x="168133" y="5915695"/>
              <a:ext cx="9133994" cy="936966"/>
              <a:chOff x="168133" y="5915695"/>
              <a:chExt cx="9133994" cy="936966"/>
            </a:xfrm>
          </p:grpSpPr>
          <p:pic>
            <p:nvPicPr>
              <p:cNvPr id="7" name="Picture 6" descr="A close-up of a logo&#10;&#10;Descripción generada automáticamente">
                <a:extLst>
                  <a:ext uri="{FF2B5EF4-FFF2-40B4-BE49-F238E27FC236}">
                    <a16:creationId xmlns:a16="http://schemas.microsoft.com/office/drawing/2014/main" id="{664E72D2-403F-1DEC-F09A-E9472BCBAD86}"/>
                  </a:ext>
                </a:extLst>
              </p:cNvPr>
              <p:cNvPicPr>
                <a:picLocks noChangeAspect="1"/>
              </p:cNvPicPr>
              <p:nvPr/>
            </p:nvPicPr>
            <p:blipFill>
              <a:blip r:embed="rId3"/>
              <a:stretch>
                <a:fillRect/>
              </a:stretch>
            </p:blipFill>
            <p:spPr>
              <a:xfrm>
                <a:off x="4626292" y="6487478"/>
                <a:ext cx="278130" cy="161925"/>
              </a:xfrm>
              <a:prstGeom prst="rect">
                <a:avLst/>
              </a:prstGeom>
            </p:spPr>
          </p:pic>
          <p:pic>
            <p:nvPicPr>
              <p:cNvPr id="8" name="Imagen 21" descr="A person speaking to a speaker&#10;&#10;Descripción generada automáticamente">
                <a:extLst>
                  <a:ext uri="{FF2B5EF4-FFF2-40B4-BE49-F238E27FC236}">
                    <a16:creationId xmlns:a16="http://schemas.microsoft.com/office/drawing/2014/main" id="{ECF02D10-7776-09E0-F6B3-3F7D993F0AA6}"/>
                  </a:ext>
                </a:extLst>
              </p:cNvPr>
              <p:cNvPicPr>
                <a:picLocks noChangeAspect="1"/>
              </p:cNvPicPr>
              <p:nvPr/>
            </p:nvPicPr>
            <p:blipFill rotWithShape="1">
              <a:blip r:embed="rId4">
                <a:extLst>
                  <a:ext uri="{28A0092B-C50C-407E-A947-70E740481C1C}">
                    <a14:useLocalDpi xmlns:a14="http://schemas.microsoft.com/office/drawing/2010/main" val="0"/>
                  </a:ext>
                </a:extLst>
              </a:blip>
              <a:srcRect l="34922" t="90520" r="27458" b="-184"/>
              <a:stretch/>
            </p:blipFill>
            <p:spPr>
              <a:xfrm>
                <a:off x="4906067" y="6195441"/>
                <a:ext cx="4396060" cy="653178"/>
              </a:xfrm>
              <a:prstGeom prst="rect">
                <a:avLst/>
              </a:prstGeom>
            </p:spPr>
          </p:pic>
          <p:pic>
            <p:nvPicPr>
              <p:cNvPr id="13" name="Picture 12" descr="A green and blue letter e&#10;&#10;Descripción generada automáticamente">
                <a:extLst>
                  <a:ext uri="{FF2B5EF4-FFF2-40B4-BE49-F238E27FC236}">
                    <a16:creationId xmlns:a16="http://schemas.microsoft.com/office/drawing/2014/main" id="{AC4BE693-0A26-8519-B39B-BC988B7FED09}"/>
                  </a:ext>
                </a:extLst>
              </p:cNvPr>
              <p:cNvPicPr>
                <a:picLocks noChangeAspect="1"/>
              </p:cNvPicPr>
              <p:nvPr/>
            </p:nvPicPr>
            <p:blipFill>
              <a:blip r:embed="rId5"/>
              <a:stretch>
                <a:fillRect/>
              </a:stretch>
            </p:blipFill>
            <p:spPr>
              <a:xfrm>
                <a:off x="2336482" y="6414135"/>
                <a:ext cx="293370" cy="238125"/>
              </a:xfrm>
              <a:prstGeom prst="rect">
                <a:avLst/>
              </a:prstGeom>
            </p:spPr>
          </p:pic>
          <p:pic>
            <p:nvPicPr>
              <p:cNvPr id="15" name="Imagen 21">
                <a:extLst>
                  <a:ext uri="{FF2B5EF4-FFF2-40B4-BE49-F238E27FC236}">
                    <a16:creationId xmlns:a16="http://schemas.microsoft.com/office/drawing/2014/main" id="{027FAC15-7A33-C625-5BFF-9F9A3F5EAB66}"/>
                  </a:ext>
                </a:extLst>
              </p:cNvPr>
              <p:cNvPicPr>
                <a:picLocks noChangeAspect="1"/>
              </p:cNvPicPr>
              <p:nvPr/>
            </p:nvPicPr>
            <p:blipFill rotWithShape="1">
              <a:blip r:embed="rId4">
                <a:extLst>
                  <a:ext uri="{28A0092B-C50C-407E-A947-70E740481C1C}">
                    <a14:useLocalDpi xmlns:a14="http://schemas.microsoft.com/office/drawing/2010/main" val="0"/>
                  </a:ext>
                </a:extLst>
              </a:blip>
              <a:srcRect l="916" t="85983" r="80868" b="-104"/>
              <a:stretch/>
            </p:blipFill>
            <p:spPr>
              <a:xfrm>
                <a:off x="168133" y="5918378"/>
                <a:ext cx="2160369" cy="930254"/>
              </a:xfrm>
              <a:prstGeom prst="rect">
                <a:avLst/>
              </a:prstGeom>
            </p:spPr>
          </p:pic>
          <p:pic>
            <p:nvPicPr>
              <p:cNvPr id="16" name="Imagen 21" descr="A group of logos with text&#10;&#10;Descripción generada automáticamente">
                <a:extLst>
                  <a:ext uri="{FF2B5EF4-FFF2-40B4-BE49-F238E27FC236}">
                    <a16:creationId xmlns:a16="http://schemas.microsoft.com/office/drawing/2014/main" id="{C2C53970-5A59-1C65-CD0F-647DDC922708}"/>
                  </a:ext>
                </a:extLst>
              </p:cNvPr>
              <p:cNvPicPr>
                <a:picLocks noChangeAspect="1"/>
              </p:cNvPicPr>
              <p:nvPr/>
            </p:nvPicPr>
            <p:blipFill rotWithShape="1">
              <a:blip r:embed="rId4">
                <a:extLst>
                  <a:ext uri="{28A0092B-C50C-407E-A947-70E740481C1C}">
                    <a14:useLocalDpi xmlns:a14="http://schemas.microsoft.com/office/drawing/2010/main" val="0"/>
                  </a:ext>
                </a:extLst>
              </a:blip>
              <a:srcRect l="18554" t="85922" r="64591" b="-145"/>
              <a:stretch/>
            </p:blipFill>
            <p:spPr>
              <a:xfrm>
                <a:off x="2602791" y="5915695"/>
                <a:ext cx="1998901" cy="936966"/>
              </a:xfrm>
              <a:prstGeom prst="rect">
                <a:avLst/>
              </a:prstGeom>
            </p:spPr>
          </p:pic>
        </p:grpSp>
      </p:grpSp>
      <p:pic>
        <p:nvPicPr>
          <p:cNvPr id="14" name="Imagen 13">
            <a:extLst>
              <a:ext uri="{FF2B5EF4-FFF2-40B4-BE49-F238E27FC236}">
                <a16:creationId xmlns:a16="http://schemas.microsoft.com/office/drawing/2014/main" id="{79E759BC-12B1-2D41-9085-1EAEE4F761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Imagen 31">
            <a:extLst>
              <a:ext uri="{FF2B5EF4-FFF2-40B4-BE49-F238E27FC236}">
                <a16:creationId xmlns:a16="http://schemas.microsoft.com/office/drawing/2014/main" id="{C6CB2940-CDC7-0CF2-9D97-FBB3D0A6BE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2" name="Título 3">
            <a:extLst>
              <a:ext uri="{FF2B5EF4-FFF2-40B4-BE49-F238E27FC236}">
                <a16:creationId xmlns:a16="http://schemas.microsoft.com/office/drawing/2014/main" id="{52770289-32BC-DB40-2B7B-EB647FB105DB}"/>
              </a:ext>
            </a:extLst>
          </p:cNvPr>
          <p:cNvSpPr txBox="1">
            <a:spLocks/>
          </p:cNvSpPr>
          <p:nvPr/>
        </p:nvSpPr>
        <p:spPr>
          <a:xfrm rot="16200000">
            <a:off x="-1186706" y="3546539"/>
            <a:ext cx="3813340" cy="981326"/>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4300" b="1">
                <a:solidFill>
                  <a:srgbClr val="FF6200"/>
                </a:solidFill>
                <a:latin typeface="Repsol"/>
              </a:rPr>
              <a:t>MAYO</a:t>
            </a:r>
            <a:endParaRPr lang="es-ES" sz="900" i="1">
              <a:solidFill>
                <a:srgbClr val="FF6200"/>
              </a:solidFill>
              <a:latin typeface="+mn-lt"/>
            </a:endParaRPr>
          </a:p>
        </p:txBody>
      </p:sp>
      <p:sp>
        <p:nvSpPr>
          <p:cNvPr id="10" name="Título 3">
            <a:extLst>
              <a:ext uri="{FF2B5EF4-FFF2-40B4-BE49-F238E27FC236}">
                <a16:creationId xmlns:a16="http://schemas.microsoft.com/office/drawing/2014/main" id="{E4B9C874-1A90-CDF2-344F-7EAF19D33AEF}"/>
              </a:ext>
            </a:extLst>
          </p:cNvPr>
          <p:cNvSpPr txBox="1">
            <a:spLocks/>
          </p:cNvSpPr>
          <p:nvPr/>
        </p:nvSpPr>
        <p:spPr>
          <a:xfrm>
            <a:off x="229302" y="265660"/>
            <a:ext cx="2713596" cy="646331"/>
          </a:xfrm>
          <a:prstGeom prst="rect">
            <a:avLst/>
          </a:prstGeom>
        </p:spPr>
        <p:txBody>
          <a:bodyPr lIns="91440" tIns="45720" rIns="91440" bIns="45720" anchor="t">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Programación</a:t>
            </a:r>
            <a:endParaRPr lang="es-ES" sz="600" i="1">
              <a:solidFill>
                <a:schemeClr val="tx1">
                  <a:lumMod val="50000"/>
                  <a:lumOff val="50000"/>
                </a:schemeClr>
              </a:solidFill>
              <a:latin typeface="+mn-lt"/>
            </a:endParaRPr>
          </a:p>
        </p:txBody>
      </p:sp>
      <p:sp>
        <p:nvSpPr>
          <p:cNvPr id="11" name="CuadroTexto 10">
            <a:extLst>
              <a:ext uri="{FF2B5EF4-FFF2-40B4-BE49-F238E27FC236}">
                <a16:creationId xmlns:a16="http://schemas.microsoft.com/office/drawing/2014/main" id="{1F87C777-938F-28A9-51CF-DC4AC5C7E7A1}"/>
              </a:ext>
            </a:extLst>
          </p:cNvPr>
          <p:cNvSpPr txBox="1"/>
          <p:nvPr/>
        </p:nvSpPr>
        <p:spPr>
          <a:xfrm>
            <a:off x="229303" y="1209983"/>
            <a:ext cx="6909818" cy="646331"/>
          </a:xfrm>
          <a:prstGeom prst="rect">
            <a:avLst/>
          </a:prstGeom>
          <a:noFill/>
        </p:spPr>
        <p:txBody>
          <a:bodyPr wrap="square" rtlCol="0">
            <a:spAutoFit/>
          </a:bodyPr>
          <a:lstStyle/>
          <a:p>
            <a:r>
              <a:rPr lang="es-ES_tradnl" sz="1200">
                <a:solidFill>
                  <a:schemeClr val="bg1"/>
                </a:solidFill>
                <a:latin typeface="Repsol" panose="02000506030000020004" pitchFamily="2" charset="77"/>
              </a:rPr>
              <a:t>Esta programación está sujeta a cambios. La inscripción estará disponible con dos semanas de antelación en el calendario de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  Las grabaciones de los eventos pasados están disponibles en Open </a:t>
            </a:r>
            <a:r>
              <a:rPr lang="es-ES_tradnl" sz="1200" err="1">
                <a:solidFill>
                  <a:schemeClr val="bg1"/>
                </a:solidFill>
                <a:latin typeface="Repsol" panose="02000506030000020004" pitchFamily="2" charset="77"/>
              </a:rPr>
              <a:t>Room</a:t>
            </a:r>
            <a:r>
              <a:rPr lang="es-ES_tradnl" sz="1200">
                <a:solidFill>
                  <a:schemeClr val="bg1"/>
                </a:solidFill>
                <a:latin typeface="Repsol" panose="02000506030000020004" pitchFamily="2" charset="77"/>
              </a:rPr>
              <a:t>.</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2" name="Título 3">
            <a:extLst>
              <a:ext uri="{FF2B5EF4-FFF2-40B4-BE49-F238E27FC236}">
                <a16:creationId xmlns:a16="http://schemas.microsoft.com/office/drawing/2014/main" id="{A2E9C9D1-7E83-3948-D4BC-358D36FB48F3}"/>
              </a:ext>
            </a:extLst>
          </p:cNvPr>
          <p:cNvSpPr txBox="1">
            <a:spLocks/>
          </p:cNvSpPr>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Repsol"/>
              </a:rPr>
              <a:t>Open </a:t>
            </a:r>
            <a:r>
              <a:rPr lang="es-ES_tradnl" sz="3200" b="1" err="1">
                <a:solidFill>
                  <a:schemeClr val="bg1"/>
                </a:solidFill>
                <a:latin typeface="Repsol"/>
              </a:rPr>
              <a:t>Room</a:t>
            </a:r>
            <a:r>
              <a:rPr lang="es-ES_tradnl" sz="3200" b="1">
                <a:solidFill>
                  <a:schemeClr val="bg1"/>
                </a:solidFill>
                <a:latin typeface="Repsol"/>
              </a:rPr>
              <a:t> 2025</a:t>
            </a:r>
            <a:endParaRPr lang="es-ES" sz="3200" i="1">
              <a:solidFill>
                <a:schemeClr val="tx1">
                  <a:lumMod val="50000"/>
                  <a:lumOff val="50000"/>
                </a:schemeClr>
              </a:solidFill>
              <a:latin typeface="+mn-lt"/>
            </a:endParaRPr>
          </a:p>
        </p:txBody>
      </p:sp>
      <p:cxnSp>
        <p:nvCxnSpPr>
          <p:cNvPr id="19" name="Conector recto 7">
            <a:extLst>
              <a:ext uri="{FF2B5EF4-FFF2-40B4-BE49-F238E27FC236}">
                <a16:creationId xmlns:a16="http://schemas.microsoft.com/office/drawing/2014/main" id="{A6C6B100-D9CC-D6E3-55E9-9F424970B528}"/>
              </a:ext>
            </a:extLst>
          </p:cNvPr>
          <p:cNvCxnSpPr>
            <a:cxnSpLocks/>
          </p:cNvCxnSpPr>
          <p:nvPr/>
        </p:nvCxnSpPr>
        <p:spPr>
          <a:xfrm>
            <a:off x="1036774" y="2083081"/>
            <a:ext cx="0" cy="3962631"/>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sp>
        <p:nvSpPr>
          <p:cNvPr id="3" name="Forma libre: forma 18">
            <a:extLst>
              <a:ext uri="{FF2B5EF4-FFF2-40B4-BE49-F238E27FC236}">
                <a16:creationId xmlns:a16="http://schemas.microsoft.com/office/drawing/2014/main" id="{F5068A6C-1F60-FF00-7803-33F9BBDD821C}"/>
              </a:ext>
            </a:extLst>
          </p:cNvPr>
          <p:cNvSpPr/>
          <p:nvPr/>
        </p:nvSpPr>
        <p:spPr>
          <a:xfrm>
            <a:off x="1210627" y="2083081"/>
            <a:ext cx="10716193" cy="3962631"/>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r>
              <a:rPr lang="es-ES" sz="1200" b="1" i="1">
                <a:solidFill>
                  <a:srgbClr val="FF6200"/>
                </a:solidFill>
                <a:latin typeface="Repsol" panose="02000506030000020004" pitchFamily="2" charset="77"/>
              </a:rPr>
              <a:t>“Relevancia de la diversidad para la transición energética”. Evento </a:t>
            </a:r>
            <a:r>
              <a:rPr lang="es-ES" sz="1200" b="1" i="1" err="1">
                <a:solidFill>
                  <a:srgbClr val="FF6200"/>
                </a:solidFill>
                <a:latin typeface="Repsol" panose="02000506030000020004" pitchFamily="2" charset="77"/>
              </a:rPr>
              <a:t>networking</a:t>
            </a:r>
            <a:r>
              <a:rPr lang="es-ES" sz="1200" b="1" i="1">
                <a:solidFill>
                  <a:srgbClr val="FF6200"/>
                </a:solidFill>
                <a:latin typeface="Repsol" panose="02000506030000020004" pitchFamily="2" charset="77"/>
              </a:rPr>
              <a:t>.</a:t>
            </a:r>
          </a:p>
          <a:p>
            <a:pPr lvl="0"/>
            <a:r>
              <a:rPr lang="es-ES" sz="1200">
                <a:solidFill>
                  <a:prstClr val="black">
                    <a:hueOff val="0"/>
                    <a:satOff val="0"/>
                    <a:lumOff val="0"/>
                    <a:alphaOff val="0"/>
                  </a:prstClr>
                </a:solidFill>
                <a:latin typeface="Repsol" panose="02000506030000020004" pitchFamily="2" charset="77"/>
              </a:rPr>
              <a:t>J</a:t>
            </a:r>
            <a:r>
              <a:rPr lang="es-ES" sz="1200" b="0">
                <a:solidFill>
                  <a:prstClr val="black">
                    <a:hueOff val="0"/>
                    <a:satOff val="0"/>
                    <a:lumOff val="0"/>
                    <a:alphaOff val="0"/>
                  </a:prstClr>
                </a:solidFill>
                <a:latin typeface="Repsol" panose="02000506030000020004" pitchFamily="2" charset="77"/>
              </a:rPr>
              <a:t>ornada </a:t>
            </a:r>
            <a:r>
              <a:rPr lang="es-ES" sz="1200">
                <a:solidFill>
                  <a:prstClr val="black">
                    <a:hueOff val="0"/>
                    <a:satOff val="0"/>
                    <a:lumOff val="0"/>
                    <a:alphaOff val="0"/>
                  </a:prstClr>
                </a:solidFill>
                <a:latin typeface="Repsol" panose="02000506030000020004" pitchFamily="2" charset="77"/>
              </a:rPr>
              <a:t>que se centrará en la importancia de la diversidad para abordar los retos del camino hacia el net-</a:t>
            </a:r>
            <a:r>
              <a:rPr lang="es-ES" sz="1200" err="1">
                <a:solidFill>
                  <a:prstClr val="black">
                    <a:hueOff val="0"/>
                    <a:satOff val="0"/>
                    <a:lumOff val="0"/>
                    <a:alphaOff val="0"/>
                  </a:prstClr>
                </a:solidFill>
                <a:latin typeface="Repsol" panose="02000506030000020004" pitchFamily="2" charset="77"/>
              </a:rPr>
              <a:t>zero</a:t>
            </a:r>
            <a:r>
              <a:rPr lang="es-ES" sz="1200">
                <a:solidFill>
                  <a:prstClr val="black">
                    <a:hueOff val="0"/>
                    <a:satOff val="0"/>
                    <a:lumOff val="0"/>
                    <a:alphaOff val="0"/>
                  </a:prstClr>
                </a:solidFill>
                <a:latin typeface="Repsol" panose="02000506030000020004" pitchFamily="2" charset="77"/>
              </a:rPr>
              <a:t>.</a:t>
            </a:r>
            <a:r>
              <a:rPr lang="es-ES" sz="1200" b="0">
                <a:solidFill>
                  <a:prstClr val="black">
                    <a:hueOff val="0"/>
                    <a:satOff val="0"/>
                    <a:lumOff val="0"/>
                    <a:alphaOff val="0"/>
                  </a:prstClr>
                </a:solidFill>
                <a:latin typeface="Repsol" panose="02000506030000020004" pitchFamily="2" charset="77"/>
              </a:rPr>
              <a:t> </a:t>
            </a:r>
          </a:p>
          <a:p>
            <a:pPr lvl="0"/>
            <a:endParaRPr lang="es-ES" sz="1200" b="1">
              <a:solidFill>
                <a:srgbClr val="FF6200"/>
              </a:solidFill>
              <a:latin typeface="Repsol" panose="02000506030000020004" pitchFamily="2" charset="77"/>
            </a:endParaRPr>
          </a:p>
          <a:p>
            <a:pPr lvl="0"/>
            <a:r>
              <a:rPr lang="es-ES" sz="1200" b="1" i="1">
                <a:solidFill>
                  <a:srgbClr val="FF6200"/>
                </a:solidFill>
                <a:latin typeface="Repsol" panose="02000506030000020004" pitchFamily="2" charset="77"/>
              </a:rPr>
              <a:t>“Descarbonización en la industria alimentaria”. </a:t>
            </a:r>
            <a:r>
              <a:rPr lang="es-ES" sz="1200" b="1" i="1" err="1">
                <a:solidFill>
                  <a:srgbClr val="FF6200"/>
                </a:solidFill>
                <a:latin typeface="Repsol" panose="02000506030000020004" pitchFamily="2" charset="77"/>
              </a:rPr>
              <a:t>Webinar</a:t>
            </a:r>
            <a:r>
              <a:rPr lang="es-ES" sz="1200" b="1" i="1">
                <a:solidFill>
                  <a:srgbClr val="FF6200"/>
                </a:solidFill>
                <a:latin typeface="Repsol" panose="02000506030000020004" pitchFamily="2" charset="77"/>
              </a:rPr>
              <a:t>. </a:t>
            </a:r>
          </a:p>
          <a:p>
            <a:pPr lvl="0"/>
            <a:r>
              <a:rPr lang="es-ES" sz="1200">
                <a:solidFill>
                  <a:prstClr val="black">
                    <a:hueOff val="0"/>
                    <a:satOff val="0"/>
                    <a:lumOff val="0"/>
                    <a:alphaOff val="0"/>
                  </a:prstClr>
                </a:solidFill>
                <a:latin typeface="Repsol" panose="02000506030000020004" pitchFamily="2" charset="77"/>
              </a:rPr>
              <a:t>En este </a:t>
            </a:r>
            <a:r>
              <a:rPr lang="es-ES" sz="1200" err="1">
                <a:solidFill>
                  <a:prstClr val="black">
                    <a:hueOff val="0"/>
                    <a:satOff val="0"/>
                    <a:lumOff val="0"/>
                    <a:alphaOff val="0"/>
                  </a:prstClr>
                </a:solidFill>
                <a:latin typeface="Repsol" panose="02000506030000020004" pitchFamily="2" charset="77"/>
              </a:rPr>
              <a:t>webinar</a:t>
            </a:r>
            <a:r>
              <a:rPr lang="es-ES" sz="1200">
                <a:solidFill>
                  <a:prstClr val="black">
                    <a:hueOff val="0"/>
                    <a:satOff val="0"/>
                    <a:lumOff val="0"/>
                    <a:alphaOff val="0"/>
                  </a:prstClr>
                </a:solidFill>
                <a:latin typeface="Repsol" panose="02000506030000020004" pitchFamily="2" charset="77"/>
              </a:rPr>
              <a:t> se reflexionará</a:t>
            </a:r>
            <a:r>
              <a:rPr lang="es-ES_tradnl" sz="1200">
                <a:solidFill>
                  <a:prstClr val="black">
                    <a:hueOff val="0"/>
                    <a:satOff val="0"/>
                    <a:lumOff val="0"/>
                    <a:alphaOff val="0"/>
                  </a:prstClr>
                </a:solidFill>
                <a:latin typeface="Repsol" panose="02000506030000020004" pitchFamily="2" charset="77"/>
              </a:rPr>
              <a:t> sobre los retos de la industria alimentaria en su compromiso por la descarbonización y las alternativas tecnológicas que lo harán posible.</a:t>
            </a:r>
            <a:endParaRPr lang="es-ES" sz="1200">
              <a:solidFill>
                <a:prstClr val="black">
                  <a:hueOff val="0"/>
                  <a:satOff val="0"/>
                  <a:lumOff val="0"/>
                  <a:alphaOff val="0"/>
                </a:prstClr>
              </a:solidFill>
              <a:latin typeface="Repsol" panose="02000506030000020004" pitchFamily="2" charset="77"/>
            </a:endParaRPr>
          </a:p>
          <a:p>
            <a:pPr lvl="0"/>
            <a:endParaRPr lang="es-ES" sz="1200" b="1">
              <a:solidFill>
                <a:srgbClr val="FF6200"/>
              </a:solidFill>
              <a:latin typeface="Repsol" panose="02000506030000020004" pitchFamily="2" charset="77"/>
            </a:endParaRPr>
          </a:p>
          <a:p>
            <a:pPr lvl="0"/>
            <a:r>
              <a:rPr lang="es-ES" sz="1200" b="1" i="1">
                <a:solidFill>
                  <a:srgbClr val="FF6200"/>
                </a:solidFill>
                <a:latin typeface="Repsol" panose="02000506030000020004" pitchFamily="2" charset="77"/>
              </a:rPr>
              <a:t>“Retos y oportunidades de la transición energética en el sector agro”. Evento. </a:t>
            </a:r>
          </a:p>
          <a:p>
            <a:pPr lvl="0"/>
            <a:r>
              <a:rPr lang="es-ES" sz="1200" err="1">
                <a:solidFill>
                  <a:prstClr val="black">
                    <a:hueOff val="0"/>
                    <a:satOff val="0"/>
                    <a:lumOff val="0"/>
                    <a:alphaOff val="0"/>
                  </a:prstClr>
                </a:solidFill>
                <a:latin typeface="Repsol" panose="02000506030000020004" pitchFamily="2" charset="77"/>
              </a:rPr>
              <a:t>Experos</a:t>
            </a:r>
            <a:r>
              <a:rPr lang="es-ES" sz="1200">
                <a:solidFill>
                  <a:prstClr val="black">
                    <a:hueOff val="0"/>
                    <a:satOff val="0"/>
                    <a:lumOff val="0"/>
                    <a:alphaOff val="0"/>
                  </a:prstClr>
                </a:solidFill>
                <a:latin typeface="Repsol" panose="02000506030000020004" pitchFamily="2" charset="77"/>
              </a:rPr>
              <a:t> de diferentes sectores debatirán sobre la descarbonización en el sector agroalimentario: Tendencias, retos y oportunidades.</a:t>
            </a:r>
          </a:p>
          <a:p>
            <a:pPr lvl="0"/>
            <a:endParaRPr lang="es-ES" sz="1200">
              <a:solidFill>
                <a:prstClr val="black">
                  <a:hueOff val="0"/>
                  <a:satOff val="0"/>
                  <a:lumOff val="0"/>
                  <a:alphaOff val="0"/>
                </a:prstClr>
              </a:solidFill>
              <a:latin typeface="Repsol" panose="02000506030000020004" pitchFamily="2" charset="77"/>
            </a:endParaRPr>
          </a:p>
          <a:p>
            <a:pPr lvl="0"/>
            <a:r>
              <a:rPr lang="es-ES" sz="1200" b="1" i="1">
                <a:solidFill>
                  <a:srgbClr val="FF6200"/>
                </a:solidFill>
                <a:latin typeface="Repsol" panose="02000506030000020004" pitchFamily="2" charset="77"/>
              </a:rPr>
              <a:t>“</a:t>
            </a:r>
            <a:r>
              <a:rPr lang="es-ES" sz="1200" b="1" i="1" err="1">
                <a:solidFill>
                  <a:srgbClr val="FF6200"/>
                </a:solidFill>
                <a:latin typeface="Repsol" panose="02000506030000020004" pitchFamily="2" charset="77"/>
              </a:rPr>
              <a:t>Biofuels</a:t>
            </a:r>
            <a:r>
              <a:rPr lang="es-ES" sz="1200" b="1" i="1">
                <a:solidFill>
                  <a:srgbClr val="FF6200"/>
                </a:solidFill>
                <a:latin typeface="Repsol" panose="02000506030000020004" pitchFamily="2" charset="77"/>
              </a:rPr>
              <a:t>”. </a:t>
            </a:r>
            <a:r>
              <a:rPr lang="es-ES" sz="1200" b="1" i="1" err="1">
                <a:solidFill>
                  <a:srgbClr val="FF6200"/>
                </a:solidFill>
                <a:latin typeface="Repsol" panose="02000506030000020004" pitchFamily="2" charset="77"/>
              </a:rPr>
              <a:t>Webinar</a:t>
            </a:r>
            <a:r>
              <a:rPr lang="es-ES" sz="1200" b="1" i="1">
                <a:solidFill>
                  <a:srgbClr val="FF6200"/>
                </a:solidFill>
                <a:latin typeface="Repsol" panose="02000506030000020004" pitchFamily="2" charset="77"/>
              </a:rPr>
              <a:t>. </a:t>
            </a:r>
          </a:p>
          <a:p>
            <a:pPr lvl="0"/>
            <a:r>
              <a:rPr lang="es-ES" sz="1200">
                <a:solidFill>
                  <a:prstClr val="black">
                    <a:hueOff val="0"/>
                    <a:satOff val="0"/>
                    <a:lumOff val="0"/>
                    <a:alphaOff val="0"/>
                  </a:prstClr>
                </a:solidFill>
                <a:latin typeface="Repsol" panose="02000506030000020004" pitchFamily="2" charset="77"/>
              </a:rPr>
              <a:t>Los combustibles sintéticos o e-</a:t>
            </a:r>
            <a:r>
              <a:rPr lang="es-ES" sz="1200" err="1">
                <a:solidFill>
                  <a:prstClr val="black">
                    <a:hueOff val="0"/>
                    <a:satOff val="0"/>
                    <a:lumOff val="0"/>
                    <a:alphaOff val="0"/>
                  </a:prstClr>
                </a:solidFill>
                <a:latin typeface="Repsol" panose="02000506030000020004" pitchFamily="2" charset="77"/>
              </a:rPr>
              <a:t>fuels</a:t>
            </a:r>
            <a:r>
              <a:rPr lang="es-ES" sz="1200">
                <a:solidFill>
                  <a:prstClr val="black">
                    <a:hueOff val="0"/>
                    <a:satOff val="0"/>
                    <a:lumOff val="0"/>
                    <a:alphaOff val="0"/>
                  </a:prstClr>
                </a:solidFill>
                <a:latin typeface="Repsol" panose="02000506030000020004" pitchFamily="2" charset="77"/>
              </a:rPr>
              <a:t>, junto con los biocombustibles y el hidrógeno renovable, son los principales ejemplos de esta clase de soluciones sostenibles para la movilidad, y que son ya una realidad. En este </a:t>
            </a:r>
            <a:r>
              <a:rPr lang="es-ES" sz="1200" err="1">
                <a:solidFill>
                  <a:prstClr val="black">
                    <a:hueOff val="0"/>
                    <a:satOff val="0"/>
                    <a:lumOff val="0"/>
                    <a:alphaOff val="0"/>
                  </a:prstClr>
                </a:solidFill>
                <a:latin typeface="Repsol" panose="02000506030000020004" pitchFamily="2" charset="77"/>
              </a:rPr>
              <a:t>webinar</a:t>
            </a:r>
            <a:r>
              <a:rPr lang="es-ES" sz="1200">
                <a:solidFill>
                  <a:prstClr val="black">
                    <a:hueOff val="0"/>
                    <a:satOff val="0"/>
                    <a:lumOff val="0"/>
                    <a:alphaOff val="0"/>
                  </a:prstClr>
                </a:solidFill>
                <a:latin typeface="Repsol" panose="02000506030000020004" pitchFamily="2" charset="77"/>
              </a:rPr>
              <a:t> se reflexionará sobre esta y otras cuestiones. </a:t>
            </a:r>
          </a:p>
          <a:p>
            <a:pPr lvl="0"/>
            <a:endParaRPr lang="es-ES" sz="1200" b="1">
              <a:solidFill>
                <a:srgbClr val="FF6200"/>
              </a:solidFill>
              <a:latin typeface="Repsol" panose="02000506030000020004" pitchFamily="2" charset="77"/>
            </a:endParaRPr>
          </a:p>
          <a:p>
            <a:pPr lvl="0"/>
            <a:r>
              <a:rPr lang="es-ES" sz="1200" b="1" i="1">
                <a:solidFill>
                  <a:srgbClr val="FF6200"/>
                </a:solidFill>
                <a:latin typeface="Repsol" panose="02000506030000020004" pitchFamily="2" charset="77"/>
              </a:rPr>
              <a:t>“Emprendimiento en transición energética”. Evento </a:t>
            </a:r>
            <a:r>
              <a:rPr lang="es-ES" sz="1200" b="1" i="1" err="1">
                <a:solidFill>
                  <a:srgbClr val="FF6200"/>
                </a:solidFill>
                <a:latin typeface="Repsol" panose="02000506030000020004" pitchFamily="2" charset="77"/>
              </a:rPr>
              <a:t>networking</a:t>
            </a:r>
            <a:r>
              <a:rPr lang="es-ES" sz="1200" b="1" i="1">
                <a:solidFill>
                  <a:srgbClr val="FF6200"/>
                </a:solidFill>
                <a:latin typeface="Repsol" panose="02000506030000020004" pitchFamily="2" charset="77"/>
              </a:rPr>
              <a:t>.</a:t>
            </a:r>
          </a:p>
          <a:p>
            <a:pPr lvl="0"/>
            <a:r>
              <a:rPr lang="es-ES_tradnl" sz="1200" b="0">
                <a:solidFill>
                  <a:schemeClr val="tx1"/>
                </a:solidFill>
                <a:latin typeface="Repsol" panose="02000506030000020004" pitchFamily="2" charset="77"/>
              </a:rPr>
              <a:t> Reflexión donde de la mano de los distintos organizadores se pone en valor el mundo del emprendimiento en proyectos enmarcados en el marco de la transición energética. </a:t>
            </a:r>
          </a:p>
          <a:p>
            <a:pPr lvl="0"/>
            <a:endParaRPr lang="es-ES" sz="1200" b="1">
              <a:solidFill>
                <a:schemeClr val="tx1"/>
              </a:solidFill>
              <a:latin typeface="Repsol" panose="02000506030000020004" pitchFamily="2" charset="77"/>
            </a:endParaRPr>
          </a:p>
          <a:p>
            <a:pPr lvl="0"/>
            <a:r>
              <a:rPr lang="es-ES" sz="1200" b="1" i="1" kern="1200">
                <a:solidFill>
                  <a:srgbClr val="FF6200"/>
                </a:solidFill>
                <a:latin typeface="Repsol" panose="02000506030000020004" pitchFamily="2" charset="77"/>
              </a:rPr>
              <a:t>Ciclo de 2 master </a:t>
            </a:r>
            <a:r>
              <a:rPr lang="es-ES" sz="1200" b="1" i="1" kern="1200" err="1">
                <a:solidFill>
                  <a:srgbClr val="FF6200"/>
                </a:solidFill>
                <a:latin typeface="Repsol" panose="02000506030000020004" pitchFamily="2" charset="77"/>
              </a:rPr>
              <a:t>class</a:t>
            </a:r>
            <a:r>
              <a:rPr lang="es-ES" sz="1200" b="1" i="1" err="1">
                <a:solidFill>
                  <a:srgbClr val="FF6200"/>
                </a:solidFill>
                <a:latin typeface="Repsol" panose="02000506030000020004" pitchFamily="2" charset="77"/>
              </a:rPr>
              <a:t>es</a:t>
            </a:r>
            <a:r>
              <a:rPr lang="es-ES" sz="1200" b="1" i="1">
                <a:solidFill>
                  <a:srgbClr val="FF6200"/>
                </a:solidFill>
                <a:latin typeface="Repsol" panose="02000506030000020004" pitchFamily="2" charset="77"/>
              </a:rPr>
              <a:t> sobre eficiencia energética y </a:t>
            </a:r>
            <a:r>
              <a:rPr lang="es-ES" sz="1200" b="1" i="1" err="1">
                <a:solidFill>
                  <a:srgbClr val="FF6200"/>
                </a:solidFill>
                <a:latin typeface="Repsol" panose="02000506030000020004" pitchFamily="2" charset="77"/>
              </a:rPr>
              <a:t>CAEs</a:t>
            </a:r>
            <a:r>
              <a:rPr lang="es-ES" sz="1200" b="1" i="1">
                <a:solidFill>
                  <a:srgbClr val="FF6200"/>
                </a:solidFill>
                <a:latin typeface="Repsol" panose="02000506030000020004" pitchFamily="2" charset="77"/>
              </a:rPr>
              <a:t>. </a:t>
            </a:r>
            <a:r>
              <a:rPr lang="es-ES" sz="1200" b="1" i="1" err="1">
                <a:solidFill>
                  <a:srgbClr val="FF6200"/>
                </a:solidFill>
                <a:latin typeface="Repsol" panose="02000506030000020004" pitchFamily="2" charset="77"/>
              </a:rPr>
              <a:t>Webinar</a:t>
            </a:r>
            <a:r>
              <a:rPr lang="es-ES" sz="1200" b="1" i="1">
                <a:solidFill>
                  <a:srgbClr val="FF6200"/>
                </a:solidFill>
                <a:latin typeface="Repsol" panose="02000506030000020004" pitchFamily="2" charset="77"/>
              </a:rPr>
              <a:t> (II). </a:t>
            </a:r>
          </a:p>
          <a:p>
            <a:r>
              <a:rPr lang="es-ES" sz="1200" b="0" i="0">
                <a:solidFill>
                  <a:schemeClr val="tx1"/>
                </a:solidFill>
                <a:effectLst/>
                <a:latin typeface="Repsol-Regular"/>
              </a:rPr>
              <a:t>La eficiencia es clave para la transición energética. </a:t>
            </a:r>
            <a:r>
              <a:rPr lang="es-ES" sz="1200">
                <a:solidFill>
                  <a:schemeClr val="tx1"/>
                </a:solidFill>
                <a:latin typeface="Repsol-Regular"/>
              </a:rPr>
              <a:t>Este asunto será el tema central de </a:t>
            </a:r>
            <a:r>
              <a:rPr lang="es-ES" sz="1200">
                <a:latin typeface="Repsol" panose="02000506030000020004" pitchFamily="2" charset="77"/>
              </a:rPr>
              <a:t>2 </a:t>
            </a:r>
            <a:r>
              <a:rPr lang="es-ES" sz="1200" err="1">
                <a:latin typeface="Repsol" panose="02000506030000020004" pitchFamily="2" charset="77"/>
              </a:rPr>
              <a:t>webinars</a:t>
            </a:r>
            <a:r>
              <a:rPr lang="es-ES" sz="1200">
                <a:latin typeface="Repsol" panose="02000506030000020004" pitchFamily="2" charset="77"/>
              </a:rPr>
              <a:t> donde abordarán los retos y oportunidades para que nuestras ciudades y viviendas sean eficientes desde el punto de vista energético de la mano de los mejores expertos del sector. </a:t>
            </a:r>
            <a:endParaRPr lang="es-ES" sz="1200" b="1" i="1" kern="1200">
              <a:solidFill>
                <a:srgbClr val="FF6200"/>
              </a:solidFill>
              <a:latin typeface="Repsol" panose="02000506030000020004" pitchFamily="2" charset="77"/>
            </a:endParaRPr>
          </a:p>
          <a:p>
            <a:pPr lvl="0"/>
            <a:endParaRPr lang="es-ES" sz="1200" b="1">
              <a:solidFill>
                <a:schemeClr val="tx1"/>
              </a:solidFill>
              <a:latin typeface="Repsol" panose="02000506030000020004" pitchFamily="2" charset="77"/>
            </a:endParaRPr>
          </a:p>
        </p:txBody>
      </p:sp>
      <p:pic>
        <p:nvPicPr>
          <p:cNvPr id="18" name="Picture 2">
            <a:extLst>
              <a:ext uri="{FF2B5EF4-FFF2-40B4-BE49-F238E27FC236}">
                <a16:creationId xmlns:a16="http://schemas.microsoft.com/office/drawing/2014/main" id="{3C7279F7-3FEC-505B-22F5-8955EB0EE7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595" y="6497609"/>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Logotipo, nombre de la empresa&#10;&#10;Descripción generada automáticamente">
            <a:extLst>
              <a:ext uri="{FF2B5EF4-FFF2-40B4-BE49-F238E27FC236}">
                <a16:creationId xmlns:a16="http://schemas.microsoft.com/office/drawing/2014/main" id="{4539B8A7-59EE-32AE-D8CA-ECD84F6ECC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23012" y="6390797"/>
            <a:ext cx="590140" cy="330478"/>
          </a:xfrm>
          <a:prstGeom prst="rect">
            <a:avLst/>
          </a:prstGeom>
        </p:spPr>
      </p:pic>
      <p:pic>
        <p:nvPicPr>
          <p:cNvPr id="4" name="Picture 2" descr="AEE renueva su imagen corporativa y estrena logo - Asociación Empresarial  Eólica">
            <a:extLst>
              <a:ext uri="{FF2B5EF4-FFF2-40B4-BE49-F238E27FC236}">
                <a16:creationId xmlns:a16="http://schemas.microsoft.com/office/drawing/2014/main" id="{F6804AFF-C776-615B-4177-7B3C38D693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35091"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01329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0b2da15-a5f7-4f80-a8dd-5e5c71f45694" xsi:nil="true"/>
    <lcf76f155ced4ddcb4097134ff3c332f xmlns="d7e34bcc-e5ca-4ac3-aca3-44641425da9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1742BC992C109441B1DEB9AC18092308" ma:contentTypeVersion="18" ma:contentTypeDescription="Crear nuevo documento." ma:contentTypeScope="" ma:versionID="f692370ac5d221ac7612f874341a8e8a">
  <xsd:schema xmlns:xsd="http://www.w3.org/2001/XMLSchema" xmlns:xs="http://www.w3.org/2001/XMLSchema" xmlns:p="http://schemas.microsoft.com/office/2006/metadata/properties" xmlns:ns2="d7e34bcc-e5ca-4ac3-aca3-44641425da93" xmlns:ns3="b0c51084-bc72-4e51-952b-333a9e07ae6d" xmlns:ns4="40b2da15-a5f7-4f80-a8dd-5e5c71f45694" targetNamespace="http://schemas.microsoft.com/office/2006/metadata/properties" ma:root="true" ma:fieldsID="c20411772a37060341b39067aaf889a1" ns2:_="" ns3:_="" ns4:_="">
    <xsd:import namespace="d7e34bcc-e5ca-4ac3-aca3-44641425da93"/>
    <xsd:import namespace="b0c51084-bc72-4e51-952b-333a9e07ae6d"/>
    <xsd:import namespace="40b2da15-a5f7-4f80-a8dd-5e5c71f4569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e34bcc-e5ca-4ac3-aca3-44641425da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31e8f0b5-d6eb-43dc-a6f4-2c82414828a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c51084-bc72-4e51-952b-333a9e07ae6d" elementFormDefault="qualified">
    <xsd:import namespace="http://schemas.microsoft.com/office/2006/documentManagement/types"/>
    <xsd:import namespace="http://schemas.microsoft.com/office/infopath/2007/PartnerControls"/>
    <xsd:element name="SharedWithUsers" ma:index="15"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les de uso compartido"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b2da15-a5f7-4f80-a8dd-5e5c71f4569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56c37531-e18b-4cb0-9f4d-4d60d9b961aa}" ma:internalName="TaxCatchAll" ma:showField="CatchAllData" ma:web="b0c51084-bc72-4e51-952b-333a9e07ae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E35222-F76E-434E-AF0B-08A92265C5CC}">
  <ds:schemaRefs>
    <ds:schemaRef ds:uri="40b2da15-a5f7-4f80-a8dd-5e5c71f45694"/>
    <ds:schemaRef ds:uri="b0c51084-bc72-4e51-952b-333a9e07ae6d"/>
    <ds:schemaRef ds:uri="d7e34bcc-e5ca-4ac3-aca3-44641425da9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354CF20-80F3-4D9C-BFC0-6AC96CF52437}">
  <ds:schemaRefs>
    <ds:schemaRef ds:uri="40b2da15-a5f7-4f80-a8dd-5e5c71f45694"/>
    <ds:schemaRef ds:uri="b0c51084-bc72-4e51-952b-333a9e07ae6d"/>
    <ds:schemaRef ds:uri="d7e34bcc-e5ca-4ac3-aca3-44641425da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DF0D65C-00D6-49B3-8AAE-3DAC0ECDE64C}">
  <ds:schemaRefs>
    <ds:schemaRef ds:uri="http://schemas.microsoft.com/sharepoint/v3/contenttype/forms"/>
  </ds:schemaRefs>
</ds:datastoreItem>
</file>

<file path=docMetadata/LabelInfo.xml><?xml version="1.0" encoding="utf-8"?>
<clbl:labelList xmlns:clbl="http://schemas.microsoft.com/office/2020/mipLabelMetadata">
  <clbl:label id="{d1119503-6b46-4a43-a658-e1d3aca29592}" enabled="1" method="Standard" siteId="{0a25214f-ee52-483c-b96b-dc79f3227a6f}" removed="0"/>
</clbl:labelList>
</file>

<file path=docProps/app.xml><?xml version="1.0" encoding="utf-8"?>
<Properties xmlns="http://schemas.openxmlformats.org/officeDocument/2006/extended-properties" xmlns:vt="http://schemas.openxmlformats.org/officeDocument/2006/docPropsVTypes">
  <Template>Office 2013 - 2022 Theme</Template>
  <TotalTime>51</TotalTime>
  <Words>3172</Words>
  <Application>Microsoft Office PowerPoint</Application>
  <PresentationFormat>Widescreen</PresentationFormat>
  <Paragraphs>247</Paragraphs>
  <Slides>17</Slides>
  <Notes>12</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Repsol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Programación Open Room 2024</dc:title>
  <dc:creator>COSTA GONZÁLEZ, BLANCA</dc:creator>
  <cp:lastModifiedBy>JIMENEZ SEGURA, LAURA</cp:lastModifiedBy>
  <cp:revision>9</cp:revision>
  <cp:lastPrinted>2024-02-06T09:31:08Z</cp:lastPrinted>
  <dcterms:created xsi:type="dcterms:W3CDTF">2024-01-09T13:45:40Z</dcterms:created>
  <dcterms:modified xsi:type="dcterms:W3CDTF">2025-01-15T14:52:20Z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1119503-6b46-4a43-a658-e1d3aca29592_Enabled">
    <vt:lpwstr>true</vt:lpwstr>
  </property>
  <property fmtid="{D5CDD505-2E9C-101B-9397-08002B2CF9AE}" pid="3" name="MSIP_Label_d1119503-6b46-4a43-a658-e1d3aca29592_SetDate">
    <vt:lpwstr>2024-01-09T13:45:41Z</vt:lpwstr>
  </property>
  <property fmtid="{D5CDD505-2E9C-101B-9397-08002B2CF9AE}" pid="4" name="MSIP_Label_d1119503-6b46-4a43-a658-e1d3aca29592_Method">
    <vt:lpwstr>Standard</vt:lpwstr>
  </property>
  <property fmtid="{D5CDD505-2E9C-101B-9397-08002B2CF9AE}" pid="5" name="MSIP_Label_d1119503-6b46-4a43-a658-e1d3aca29592_Name">
    <vt:lpwstr>No Additional Protections</vt:lpwstr>
  </property>
  <property fmtid="{D5CDD505-2E9C-101B-9397-08002B2CF9AE}" pid="6" name="MSIP_Label_d1119503-6b46-4a43-a658-e1d3aca29592_SiteId">
    <vt:lpwstr>0a25214f-ee52-483c-b96b-dc79f3227a6f</vt:lpwstr>
  </property>
  <property fmtid="{D5CDD505-2E9C-101B-9397-08002B2CF9AE}" pid="7" name="MSIP_Label_d1119503-6b46-4a43-a658-e1d3aca29592_ActionId">
    <vt:lpwstr>18470132-d1bc-41bd-af65-f9e24377b49a</vt:lpwstr>
  </property>
  <property fmtid="{D5CDD505-2E9C-101B-9397-08002B2CF9AE}" pid="8" name="MSIP_Label_d1119503-6b46-4a43-a658-e1d3aca29592_ContentBits">
    <vt:lpwstr>0</vt:lpwstr>
  </property>
  <property fmtid="{D5CDD505-2E9C-101B-9397-08002B2CF9AE}" pid="9" name="ContentTypeId">
    <vt:lpwstr>0x0101003EF1F92573EE3341BFEC1ED636C7D48B</vt:lpwstr>
  </property>
  <property fmtid="{D5CDD505-2E9C-101B-9397-08002B2CF9AE}" pid="10" name="MediaServiceImageTags">
    <vt:lpwstr/>
  </property>
</Properties>
</file>