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2.xml" ContentType="application/xml"/>
  <Override PartName="/customXml/itemProps2.xml" ContentType="application/vnd.openxmlformats-officedocument.customXmlProperties+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3.xml" ContentType="application/xml"/>
  <Override PartName="/docMetadata/LabelInfo.xml" ContentType="application/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_rels/notesSlide1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1.png" ContentType="image/png"/>
  <Override PartName="/ppt/media/image14.png" ContentType="image/png"/>
  <Override PartName="/ppt/media/image8.jpeg" ContentType="image/jpeg"/>
  <Override PartName="/ppt/media/image2.png" ContentType="image/png"/>
  <Override PartName="/ppt/media/image3.png" ContentType="image/png"/>
  <Override PartName="/ppt/media/image16.png" ContentType="image/png"/>
  <Override PartName="/ppt/media/image11.jpeg" ContentType="image/jpeg"/>
  <Override PartName="/ppt/media/image6.jpeg" ContentType="image/jpeg"/>
  <Override PartName="/ppt/media/image5.png" ContentType="image/png"/>
  <Override PartName="/ppt/media/image10.png" ContentType="image/png"/>
  <Override PartName="/ppt/media/image4.jpeg" ContentType="image/jpeg"/>
  <Override PartName="/ppt/media/image18.png" ContentType="image/png"/>
  <Override PartName="/ppt/media/image7.png" ContentType="image/png"/>
  <Override PartName="/ppt/media/image12.png" ContentType="image/png"/>
  <Override PartName="/ppt/media/image9.jpeg" ContentType="image/jpeg"/>
  <Override PartName="/ppt/media/image13.png" ContentType="image/png"/>
  <Override PartName="/ppt/media/image15.png" ContentType="image/png"/>
  <Override PartName="/ppt/media/image17.png" ContentType="image/png"/>
  <Override PartName="/ppt/media/image19.png" ContentType="image/png"/>
  <Override PartName="/ppt/media/image20.png" ContentType="image/pn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microsoft.com/office/2020/02/relationships/classificationlabels" Target="docMetadata/LabelInfo.xml"/><Relationship Id="rId8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797675" cy="992663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chemeClr val="dk1"/>
                </a:solidFill>
                <a:latin typeface="Calibri"/>
              </a:rPr>
              <a:t>Clique para mover o diapositivo</a:t>
            </a: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pt-PT" sz="2000" spc="-1" strike="noStrike">
                <a:solidFill>
                  <a:srgbClr val="000000"/>
                </a:solidFill>
                <a:latin typeface="Arial"/>
              </a:rPr>
              <a:t>Clique para editar o formato das notas</a:t>
            </a:r>
            <a:endParaRPr b="0" lang="pt-PT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t-PT" sz="1400" spc="-1" strike="noStrike">
                <a:solidFill>
                  <a:srgbClr val="000000"/>
                </a:solidFill>
                <a:latin typeface="Times New Roman"/>
              </a:rPr>
              <a:t>&lt;cabeçalho&gt;</a:t>
            </a:r>
            <a:endParaRPr b="0" lang="pt-P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t-P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pt-PT" sz="1400" spc="-1" strike="noStrike">
                <a:solidFill>
                  <a:srgbClr val="000000"/>
                </a:solidFill>
                <a:latin typeface="Times New Roman"/>
              </a:rPr>
              <a:t>&lt;data/hora&gt;</a:t>
            </a:r>
            <a:endParaRPr b="0" lang="pt-P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t-P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t-PT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P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t-P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42E17D2-7A77-44A2-A673-7090C5505F5B}" type="slidenum">
              <a:rPr b="0" lang="pt-PT" sz="14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sldNum" idx="7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B560B3F-3CFE-4EFC-997E-20852A61B753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sldNum" idx="12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751CCF-B249-4C58-BBC7-58B1B7452794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sldNum" idx="13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A058A1C-BBAD-4A21-A30F-07E4CC1FD70B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14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B2578DC-D352-4BEA-8367-E67FC3162639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15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4543F5A-6D47-4673-9735-F1D7C8FEDBB6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sldNum" idx="16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484C18D-4601-4B90-BA50-1DB7DA57C6CD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17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A214A2-F509-450C-B8EF-7065719B7D54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sldNum" idx="18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F5D2139-0674-49D7-B363-C56014E854EC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 idx="8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DC1B375-56E1-4736-8B5E-99FDAD469A3F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sldNum" idx="9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81EC8F8-7AB7-49A8-BA8A-0EFF964A9226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sldNum" idx="10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1B2A9A0-D0DA-4926-A2B8-128C0920823E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  <a:ln w="0">
            <a:noFill/>
          </a:ln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pt-P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sldNum" idx="11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s-E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C2C3218-0F53-493D-9B0C-6191A010EBF5}" type="slidenum">
              <a:rPr b="0" lang="es-E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D4BA45E-1BE9-4B38-9FB8-1CEEDD7BFB2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8185F17-0DB7-4863-855F-1D26EB9D155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C87BA28-D336-4F3F-9593-44B4B79F950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FE947C-4657-492A-A36D-134AFAF8B9C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17A9FC8-E9F9-4DE1-8E10-0AB9CB8F25A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DBA324-18EF-4029-AD70-369620920A3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F38FF9-1ACE-488C-8E07-0FE4FF4114B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863E261-3C4A-4192-BA18-17AF1C3C08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4AFA4D-3605-493C-8F2C-D72A343B1C1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57F4BA-A67D-48DC-AB3D-B09CFE6AAFD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76F7A34-E4AD-4BEE-A0F4-F5C7F3F48D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s-E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999812C-566B-4106-9186-EA8F710487A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PT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s-ES" sz="6000" spc="-1" strike="noStrike">
                <a:solidFill>
                  <a:schemeClr val="dk1"/>
                </a:solidFill>
                <a:latin typeface="Calibri Light"/>
                <a:ea typeface="Calibri Light"/>
              </a:rPr>
              <a:t>Haga clic para modificar el estilo de título del patrón</a:t>
            </a:r>
            <a:endParaRPr b="0" lang="es-E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  <a:ea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  <a:ea typeface="Calibri"/>
              </a:rPr>
              <a:t>&lt;data/hora&gt;</a:t>
            </a:r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P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PT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P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  <a:ea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4AA7A6B-9C6B-41F4-97E8-1F395EB2ADAF}" type="slidenum">
              <a:rPr b="0" lang="es-ES" sz="1200" spc="-1" strike="noStrike">
                <a:solidFill>
                  <a:schemeClr val="dk1">
                    <a:tint val="75000"/>
                  </a:schemeClr>
                </a:solidFill>
                <a:latin typeface="Calibri"/>
                <a:ea typeface="Calibri"/>
              </a:rPr>
              <a:t>&lt;número&gt;</a:t>
            </a:fld>
            <a:endParaRPr b="0" lang="pt-P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3.pn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6.jpeg"/><Relationship Id="rId9" Type="http://schemas.openxmlformats.org/officeDocument/2006/relationships/image" Target="../media/image6.jpeg"/><Relationship Id="rId10" Type="http://schemas.openxmlformats.org/officeDocument/2006/relationships/image" Target="../media/image7.png"/><Relationship Id="rId11" Type="http://schemas.openxmlformats.org/officeDocument/2006/relationships/image" Target="../media/image8.jpeg"/><Relationship Id="rId12" Type="http://schemas.openxmlformats.org/officeDocument/2006/relationships/image" Target="../media/image9.jpeg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3.pn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3.pn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7.png"/><Relationship Id="rId6" Type="http://schemas.openxmlformats.org/officeDocument/2006/relationships/image" Target="../media/image9.jpe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3.pn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4.jpeg"/><Relationship Id="rId9" Type="http://schemas.openxmlformats.org/officeDocument/2006/relationships/image" Target="../media/image2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.png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11.jpe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slideLayout" Target="../slideLayouts/slideLayout2.xml"/><Relationship Id="rId19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4.jpeg"/><Relationship Id="rId9" Type="http://schemas.openxmlformats.org/officeDocument/2006/relationships/image" Target="../media/image2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.png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jpeg"/><Relationship Id="rId16" Type="http://schemas.openxmlformats.org/officeDocument/2006/relationships/image" Target="../media/image9.jpeg"/><Relationship Id="rId17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4.jpeg"/><Relationship Id="rId9" Type="http://schemas.openxmlformats.org/officeDocument/2006/relationships/image" Target="../media/image2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.png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jpeg"/><Relationship Id="rId16" Type="http://schemas.openxmlformats.org/officeDocument/2006/relationships/image" Target="../media/image9.jpeg"/><Relationship Id="rId17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4.jpeg"/><Relationship Id="rId9" Type="http://schemas.openxmlformats.org/officeDocument/2006/relationships/image" Target="../media/image2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.png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jpeg"/><Relationship Id="rId16" Type="http://schemas.openxmlformats.org/officeDocument/2006/relationships/image" Target="../media/image9.jpeg"/><Relationship Id="rId17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6.jpeg"/><Relationship Id="rId9" Type="http://schemas.openxmlformats.org/officeDocument/2006/relationships/image" Target="../media/image8.jpeg"/><Relationship Id="rId10" Type="http://schemas.openxmlformats.org/officeDocument/2006/relationships/image" Target="../media/image7.png"/><Relationship Id="rId11" Type="http://schemas.openxmlformats.org/officeDocument/2006/relationships/image" Target="../media/image9.jpe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9.jpeg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Slide Background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sp useBgFill="1">
        <p:nvSpPr>
          <p:cNvPr id="47" name="Rectangle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486400"/>
            <a:ext cx="12191760" cy="1371240"/>
          </a:xfrm>
          <a:prstGeom prst="rect">
            <a:avLst/>
          </a:prstGeom>
          <a:ln>
            <a:noFill/>
          </a:ln>
          <a:effectLst>
            <a:outerShdw algn="t" blurRad="254160" dir="20346319" dist="114060" rotWithShape="0" sx="89000" sy="8900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pic>
        <p:nvPicPr>
          <p:cNvPr id="48" name="Imagen 4" descr=""/>
          <p:cNvPicPr/>
          <p:nvPr/>
        </p:nvPicPr>
        <p:blipFill>
          <a:blip r:embed="rId1"/>
          <a:stretch/>
        </p:blipFill>
        <p:spPr>
          <a:xfrm>
            <a:off x="0" y="36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9" name="CuadroTexto 17"/>
          <p:cNvSpPr/>
          <p:nvPr/>
        </p:nvSpPr>
        <p:spPr>
          <a:xfrm>
            <a:off x="0" y="5584680"/>
            <a:ext cx="11880000" cy="86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Aft>
                <a:spcPts val="601"/>
              </a:spcAft>
            </a:pPr>
            <a:r>
              <a:rPr b="1" lang="pt-PT" sz="5400" spc="-1" strike="noStrike">
                <a:solidFill>
                  <a:srgbClr val="00809a"/>
                </a:solidFill>
                <a:latin typeface="Repsol"/>
                <a:ea typeface="Calibri Light"/>
              </a:rPr>
              <a:t>Programação Open Room 2025</a:t>
            </a:r>
            <a:endParaRPr b="0" lang="pt-PT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CuadroTexto 14"/>
          <p:cNvSpPr/>
          <p:nvPr/>
        </p:nvSpPr>
        <p:spPr>
          <a:xfrm>
            <a:off x="358560" y="2499120"/>
            <a:ext cx="10621440" cy="13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4000" spc="-1" strike="noStrike">
                <a:solidFill>
                  <a:srgbClr val="ffffff"/>
                </a:solidFill>
                <a:latin typeface="Repsol"/>
                <a:ea typeface="Calibri Light"/>
              </a:rPr>
              <a:t>Tudo o que precisa para estar atualizado quanto à transição energética</a:t>
            </a:r>
            <a:endParaRPr b="0" lang="pt-P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CuadroTexto 15"/>
          <p:cNvSpPr/>
          <p:nvPr/>
        </p:nvSpPr>
        <p:spPr>
          <a:xfrm>
            <a:off x="379800" y="2050560"/>
            <a:ext cx="262584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24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</a:t>
            </a:r>
            <a:endParaRPr b="0" lang="pt-P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CuadroTexto 16"/>
          <p:cNvSpPr/>
          <p:nvPr/>
        </p:nvSpPr>
        <p:spPr>
          <a:xfrm>
            <a:off x="358560" y="3750480"/>
            <a:ext cx="8353080" cy="30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400" spc="-1" strike="noStrike">
                <a:solidFill>
                  <a:srgbClr val="ffffff"/>
                </a:solidFill>
                <a:latin typeface="Repsol"/>
                <a:ea typeface="Calibri Light"/>
              </a:rPr>
              <a:t>Conferências, fóruns, cursos, relatórios, artigos e uma comunidade de especialistas para partilhar conhecimentos.</a:t>
            </a:r>
            <a:endParaRPr b="0" lang="pt-PT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Rectángulo redondeado 10"/>
          <p:cNvSpPr/>
          <p:nvPr/>
        </p:nvSpPr>
        <p:spPr>
          <a:xfrm>
            <a:off x="473040" y="4218480"/>
            <a:ext cx="1986120" cy="569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s-CO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sp>
        <p:nvSpPr>
          <p:cNvPr id="54" name="CuadroTexto 9"/>
          <p:cNvSpPr/>
          <p:nvPr/>
        </p:nvSpPr>
        <p:spPr>
          <a:xfrm>
            <a:off x="1059480" y="4310280"/>
            <a:ext cx="81288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2000" spc="-1" strike="noStrike">
                <a:solidFill>
                  <a:srgbClr val="00809a"/>
                </a:solidFill>
                <a:latin typeface="Repsol"/>
                <a:ea typeface="Calibri"/>
              </a:rPr>
              <a:t>Entrar</a:t>
            </a:r>
            <a:endParaRPr b="0" lang="pt-P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n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47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248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    </a:t>
            </a: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JUNHO</a:t>
            </a: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ítulo 3"/>
          <p:cNvSpPr/>
          <p:nvPr/>
        </p:nvSpPr>
        <p:spPr>
          <a:xfrm>
            <a:off x="229320" y="265680"/>
            <a:ext cx="35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CuadroTexto 12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ítulo 3"/>
          <p:cNvSpPr/>
          <p:nvPr/>
        </p:nvSpPr>
        <p:spPr>
          <a:xfrm>
            <a:off x="229320" y="686160"/>
            <a:ext cx="44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2" name="Group 27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253" name="Rectangle 20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54" name="Group 21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255" name="Picture 22" descr="A close-up of a logo&#10;&#10;Descripción generada automáticamente"/>
              <p:cNvPicPr/>
              <p:nvPr/>
            </p:nvPicPr>
            <p:blipFill>
              <a:blip r:embed="rId3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56" name="Imagen 21" descr="A person speaking to a speaker&#10;&#10;Descripción generada automáticamente"/>
              <p:cNvPicPr/>
              <p:nvPr/>
            </p:nvPicPr>
            <p:blipFill>
              <a:blip r:embed="rId4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57" name="Picture 24" descr="A green and blue letter e&#10;&#10;Descripción generada automáticamente"/>
              <p:cNvPicPr/>
              <p:nvPr/>
            </p:nvPicPr>
            <p:blipFill>
              <a:blip r:embed="rId5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58" name="Imagen 21" descr=""/>
              <p:cNvPicPr/>
              <p:nvPr/>
            </p:nvPicPr>
            <p:blipFill>
              <a:blip r:embed="rId6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59" name="Imagen 21" descr="A group of logos with text&#10;&#10;Descripción generada automáticamente"/>
              <p:cNvPicPr/>
              <p:nvPr/>
            </p:nvPicPr>
            <p:blipFill>
              <a:blip r:embed="rId7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260" name="Forma libre: forma 18"/>
          <p:cNvSpPr/>
          <p:nvPr/>
        </p:nvSpPr>
        <p:spPr>
          <a:xfrm>
            <a:off x="1174680" y="1914840"/>
            <a:ext cx="10751760" cy="4209120"/>
          </a:xfrm>
          <a:custGeom>
            <a:avLst/>
            <a:gdLst>
              <a:gd name="textAreaLeft" fmla="*/ 0 w 10751760"/>
              <a:gd name="textAreaRight" fmla="*/ 10752120 w 10751760"/>
              <a:gd name="textAreaTop" fmla="*/ 0 h 4209120"/>
              <a:gd name="textAreaBottom" fmla="*/ 4209480 h 420912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"Descarbonização do transporte aéreo".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Calibri"/>
                <a:ea typeface="Calibri"/>
              </a:rPr>
              <a:t>A eficiência energética e os combustíveis com baixa ou nula pegada de carbono são fundamentais para a aviação em geral, seja comercial ou militar. Este webinar irá debater sobre estes desafios e explorar soluções inovadoras que podem acelerar a descarbonização do transporte aéreo, contribuindo para um setor da aviação mais sustentável</a:t>
            </a: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"Energia eólica offshore e as oportunidades da economia azul". Curso online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 energia eólica marinha é um vetor estratégico para a transição energética na Europa. O vento em alto-mar é um recurso natural, renovável e inesgotável, mais forte e constante do que em terra, que permite obter um elevado aproveitamento energético. Este será o tema central deste curso online.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"O hidrogénio como vetor energético". Curso online.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Curso online sobre hidrogénio como vetor energético, no qual se irá analisar a regulamentação, a economia do hidrogénio nas diferentes etapas da sua cadeia de valor como a produção, o armazenamento, o transporte, a segurança no tratamento deste gás e as aplicações finais na indústria e em mobilidade. Dirigido a todas as pessoas que queiram ter uma ideia atualizada sobre as tendências que estão em marcha no mundo do hidrogénio verde.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1" name="Conector recto 7"/>
          <p:cNvCxnSpPr/>
          <p:nvPr/>
        </p:nvCxnSpPr>
        <p:spPr>
          <a:xfrm>
            <a:off x="1036440" y="2085480"/>
            <a:ext cx="360" cy="429804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sp>
        <p:nvSpPr>
          <p:cNvPr id="262" name="CuadroTexto 3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1/2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Picture 2" descr=""/>
          <p:cNvPicPr/>
          <p:nvPr/>
        </p:nvPicPr>
        <p:blipFill>
          <a:blip r:embed="rId8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264" name="Imagen 5" descr="Logotipo, nombre de la empresa&#10;&#10;Descripción generada automáticamente"/>
          <p:cNvPicPr/>
          <p:nvPr/>
        </p:nvPicPr>
        <p:blipFill>
          <a:blip r:embed="rId9"/>
          <a:stretch/>
        </p:blipFill>
        <p:spPr>
          <a:xfrm>
            <a:off x="2246040" y="641412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265" name="Imagen 6" descr="Logotipo, nombre de la empresa&#10;&#10;Descripción generada automáticamente"/>
          <p:cNvPicPr/>
          <p:nvPr/>
        </p:nvPicPr>
        <p:blipFill>
          <a:blip r:embed="rId10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2" descr="AEE renueva su imagen corporativa y estrena logo - Asociación Empresarial  Eólica"/>
          <p:cNvPicPr/>
          <p:nvPr/>
        </p:nvPicPr>
        <p:blipFill>
          <a:blip r:embed="rId11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n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68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269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    </a:t>
            </a: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JUNHO</a:t>
            </a: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ítulo 3"/>
          <p:cNvSpPr/>
          <p:nvPr/>
        </p:nvSpPr>
        <p:spPr>
          <a:xfrm>
            <a:off x="229320" y="265680"/>
            <a:ext cx="35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CuadroTexto 12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Título 3"/>
          <p:cNvSpPr/>
          <p:nvPr/>
        </p:nvSpPr>
        <p:spPr>
          <a:xfrm>
            <a:off x="229320" y="686160"/>
            <a:ext cx="44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3" name="Group 27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274" name="Rectangle 20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75" name="Group 21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276" name="Picture 22" descr="A close-up of a logo&#10;&#10;Descripción generada automáticamente"/>
              <p:cNvPicPr/>
              <p:nvPr/>
            </p:nvPicPr>
            <p:blipFill>
              <a:blip r:embed="rId3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77" name="Imagen 21" descr="A person speaking to a speaker&#10;&#10;Descripción generada automáticamente"/>
              <p:cNvPicPr/>
              <p:nvPr/>
            </p:nvPicPr>
            <p:blipFill>
              <a:blip r:embed="rId4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78" name="Picture 24" descr="A green and blue letter e&#10;&#10;Descripción generada automáticamente"/>
              <p:cNvPicPr/>
              <p:nvPr/>
            </p:nvPicPr>
            <p:blipFill>
              <a:blip r:embed="rId5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79" name="Imagen 21" descr=""/>
              <p:cNvPicPr/>
              <p:nvPr/>
            </p:nvPicPr>
            <p:blipFill>
              <a:blip r:embed="rId6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80" name="Imagen 21" descr="A group of logos with text&#10;&#10;Descripción generada automáticamente"/>
              <p:cNvPicPr/>
              <p:nvPr/>
            </p:nvPicPr>
            <p:blipFill>
              <a:blip r:embed="rId7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281" name="Forma libre: forma 18"/>
          <p:cNvSpPr/>
          <p:nvPr/>
        </p:nvSpPr>
        <p:spPr>
          <a:xfrm>
            <a:off x="1174680" y="1914840"/>
            <a:ext cx="10751760" cy="4209120"/>
          </a:xfrm>
          <a:custGeom>
            <a:avLst/>
            <a:gdLst>
              <a:gd name="textAreaLeft" fmla="*/ 0 w 10751760"/>
              <a:gd name="textAreaRight" fmla="*/ 10752120 w 10751760"/>
              <a:gd name="textAreaTop" fmla="*/ 0 h 4209120"/>
              <a:gd name="textAreaBottom" fmla="*/ 4209480 h 420912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"O papel do biometano no desenvolvimento rural".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Calibri"/>
                <a:ea typeface="Calibri"/>
              </a:rPr>
              <a:t>Neste evento presencial, será analisada a forma como o biometano ajuda ao desenvolvimento e transformação da Espanha rural, contribuindo para a agenda de recuperação económica e também para a luta contra o desafio demográfico. Neste contexto, contar com um quadro regulador estável e a criação de novos fluxos de receitas, como as garantias de origem, pode ser crucial para assegurar a viabilidade da implantação dos projetos de biometano.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"Combustíveis renováveis".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Através deste webinar, serão abordadas a origem e a produção dos biocombustíveis avançados e dos combustíveis sintéticos, bem como a relevância da sua utilização na mobilidade terrestre, aérea e marítima.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2" name="Conector recto 7"/>
          <p:cNvCxnSpPr/>
          <p:nvPr/>
        </p:nvCxnSpPr>
        <p:spPr>
          <a:xfrm>
            <a:off x="1036440" y="2085480"/>
            <a:ext cx="360" cy="429804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sp>
        <p:nvSpPr>
          <p:cNvPr id="283" name="CuadroTexto 3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2/2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4" name="Picture 2" descr=""/>
          <p:cNvPicPr/>
          <p:nvPr/>
        </p:nvPicPr>
        <p:blipFill>
          <a:blip r:embed="rId8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285" name="Imagen 5" descr="Logotipo, nombre de la empresa&#10;&#10;Descripción generada automáticamente"/>
          <p:cNvPicPr/>
          <p:nvPr/>
        </p:nvPicPr>
        <p:blipFill>
          <a:blip r:embed="rId9"/>
          <a:stretch/>
        </p:blipFill>
        <p:spPr>
          <a:xfrm>
            <a:off x="2246040" y="641412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286" name="Imagen 6" descr="Logotipo, nombre de la empresa&#10;&#10;Descripción generada automáticamente"/>
          <p:cNvPicPr/>
          <p:nvPr/>
        </p:nvPicPr>
        <p:blipFill>
          <a:blip r:embed="rId10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AEE renueva su imagen corporativa y estrena logo - Asociación Empresarial  Eólica"/>
          <p:cNvPicPr/>
          <p:nvPr/>
        </p:nvPicPr>
        <p:blipFill>
          <a:blip r:embed="rId11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n 15" descr=""/>
          <p:cNvPicPr/>
          <p:nvPr/>
        </p:nvPicPr>
        <p:blipFill>
          <a:blip r:embed="rId1"/>
          <a:stretch/>
        </p:blipFill>
        <p:spPr>
          <a:xfrm>
            <a:off x="936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89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290" name="Forma libre: forma 18"/>
          <p:cNvSpPr/>
          <p:nvPr/>
        </p:nvSpPr>
        <p:spPr>
          <a:xfrm>
            <a:off x="1210680" y="2239920"/>
            <a:ext cx="10751760" cy="3534480"/>
          </a:xfrm>
          <a:custGeom>
            <a:avLst/>
            <a:gdLst>
              <a:gd name="textAreaLeft" fmla="*/ 0 w 10751760"/>
              <a:gd name="textAreaRight" fmla="*/ 10752120 w 10751760"/>
              <a:gd name="textAreaTop" fmla="*/ 0 h 3534480"/>
              <a:gd name="textAreaBottom" fmla="*/ 3534840 h 353448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"Transição energética". Curso online.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Formação integral dada por especialistas do setor, que aborda todas as alavancas relevantes para conseguir uma transição energética ágil, economicamente eficiente, baseada na inovação e na digitalização, que aposte pelo desenvolvimento tecnológico e industrial.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"Armazenamento energético e redes elétricas". Curso online de 3 dias</a:t>
            </a: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Análise e reflexão sobre o papel do armazenamento na transição energética e as diferentes aplicações na rede elétrica.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JULHO</a:t>
            </a: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ítulo 3"/>
          <p:cNvSpPr/>
          <p:nvPr/>
        </p:nvSpPr>
        <p:spPr>
          <a:xfrm>
            <a:off x="237960" y="265680"/>
            <a:ext cx="318204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CuadroTexto 12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ítulo 3"/>
          <p:cNvSpPr/>
          <p:nvPr/>
        </p:nvSpPr>
        <p:spPr>
          <a:xfrm>
            <a:off x="229320" y="686160"/>
            <a:ext cx="44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95" name="Conector recto 7"/>
          <p:cNvCxnSpPr/>
          <p:nvPr/>
        </p:nvCxnSpPr>
        <p:spPr>
          <a:xfrm>
            <a:off x="1036440" y="2199960"/>
            <a:ext cx="360" cy="374400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296" name="Picture 2" descr=""/>
          <p:cNvPicPr/>
          <p:nvPr/>
        </p:nvPicPr>
        <p:blipFill>
          <a:blip r:embed="rId3"/>
          <a:stretch/>
        </p:blipFill>
        <p:spPr>
          <a:xfrm>
            <a:off x="60660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297" name="Imagen 5" descr="Logotipo, nombre de la empresa&#10;&#10;Descripción generada automáticamente"/>
          <p:cNvPicPr/>
          <p:nvPr/>
        </p:nvPicPr>
        <p:blipFill>
          <a:blip r:embed="rId4"/>
          <a:stretch/>
        </p:blipFill>
        <p:spPr>
          <a:xfrm>
            <a:off x="8899200" y="644364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AEE renueva su imagen corporativa y estrena logo - Asociación Empresarial  Eólica"/>
          <p:cNvPicPr/>
          <p:nvPr/>
        </p:nvPicPr>
        <p:blipFill>
          <a:blip r:embed="rId5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n 20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300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301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 </a:t>
            </a: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SETEMBRO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ítulo 3"/>
          <p:cNvSpPr/>
          <p:nvPr/>
        </p:nvSpPr>
        <p:spPr>
          <a:xfrm>
            <a:off x="229320" y="265680"/>
            <a:ext cx="319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CuadroTexto 16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ítulo 3"/>
          <p:cNvSpPr/>
          <p:nvPr/>
        </p:nvSpPr>
        <p:spPr>
          <a:xfrm>
            <a:off x="229320" y="686160"/>
            <a:ext cx="409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5" name="Group 12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306" name="Rectangle 2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307" name="Group 3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308" name="Picture 4" descr="A close-up of a logo&#10;&#10;Descripción generada automáticamente"/>
              <p:cNvPicPr/>
              <p:nvPr/>
            </p:nvPicPr>
            <p:blipFill>
              <a:blip r:embed="rId3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09" name="Imagen 21" descr="A person speaking to a speaker&#10;&#10;Descripción generada automáticamente"/>
              <p:cNvPicPr/>
              <p:nvPr/>
            </p:nvPicPr>
            <p:blipFill>
              <a:blip r:embed="rId4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10" name="Picture 9" descr="A green and blue letter e&#10;&#10;Descripción generada automáticamente"/>
              <p:cNvPicPr/>
              <p:nvPr/>
            </p:nvPicPr>
            <p:blipFill>
              <a:blip r:embed="rId5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11" name="Imagen 21" descr=""/>
              <p:cNvPicPr/>
              <p:nvPr/>
            </p:nvPicPr>
            <p:blipFill>
              <a:blip r:embed="rId6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12" name="Imagen 21" descr="A group of logos with text&#10;&#10;Descripción generada automáticamente"/>
              <p:cNvPicPr/>
              <p:nvPr/>
            </p:nvPicPr>
            <p:blipFill>
              <a:blip r:embed="rId7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313" name="Forma libre: forma 18"/>
          <p:cNvSpPr/>
          <p:nvPr/>
        </p:nvSpPr>
        <p:spPr>
          <a:xfrm>
            <a:off x="1294560" y="2199960"/>
            <a:ext cx="10631880" cy="3896280"/>
          </a:xfrm>
          <a:custGeom>
            <a:avLst/>
            <a:gdLst>
              <a:gd name="textAreaLeft" fmla="*/ 0 w 10631880"/>
              <a:gd name="textAreaRight" fmla="*/ 10632240 w 10631880"/>
              <a:gd name="textAreaTop" fmla="*/ 0 h 3896280"/>
              <a:gd name="textAreaBottom" fmla="*/ 3896640 h 389628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es-ES_tradnl" sz="1200" spc="-1" strike="noStrike">
                <a:solidFill>
                  <a:srgbClr val="ff6200"/>
                </a:solidFill>
                <a:latin typeface="Repsol"/>
                <a:ea typeface="Calibri"/>
              </a:rPr>
              <a:t>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"Combustíveis renováveis". Curso online de 5 dias.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Os combustíveis renováveis representam uma oportunidade crucial para enfrentar o desafio de reduzir as emissões de gases com efeito de estufa (GEE) no transporte terrestre, aéreo e marítimo. Este curso online irá abordar em profundidade o presente e o futuro destes combustíveis, que constituem uma alternativa real e que se foram consolidando nos últimos anos como uma das alternativas tecnológicas mais interessantes e benéficas para enfrentar o processo de descarbonização do setor do transporte em todas as suas formas.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"Desenvolvimentos regulamentares na captura de CO2".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Análise sobre os desenvolvimentos regulamentares, os sistemas de captura e aproveitamento do CO2, com um debate sobre as alternativas tecnológicas e o papel que têm na descarbonização, rumo a um futuro com zero emissões líquidas.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"Explorar as tecnologias de mobilidade".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Jornada fulcral para a mobilidade sustentável, que irá abordar as tecnologias atuais e analisar as que assegurem uma transição energética perdurável.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"Soluções para os efeitos indesejados da transição energética".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A transição energética é essencial para combater as alterações climáticas, mas também acarreta desafios importantes. Este webinar irá debater os desafios a enfrentar para avançar rumo à transição energética e as oportunidades que isso representa.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14" name="Conector recto 7"/>
          <p:cNvCxnSpPr/>
          <p:nvPr/>
        </p:nvCxnSpPr>
        <p:spPr>
          <a:xfrm>
            <a:off x="1036440" y="2199960"/>
            <a:ext cx="360" cy="374400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315" name="Picture 2" descr=""/>
          <p:cNvPicPr/>
          <p:nvPr/>
        </p:nvPicPr>
        <p:blipFill>
          <a:blip r:embed="rId8"/>
          <a:stretch/>
        </p:blipFill>
        <p:spPr>
          <a:xfrm>
            <a:off x="6112440" y="6487560"/>
            <a:ext cx="473760" cy="1616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2" descr=""/>
          <p:cNvPicPr/>
          <p:nvPr/>
        </p:nvPicPr>
        <p:blipFill>
          <a:blip r:embed="rId9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317" name="Imagen 13" descr="Logotipo, nombre de la empresa&#10;&#10;Descripción generada automáticamente"/>
          <p:cNvPicPr/>
          <p:nvPr/>
        </p:nvPicPr>
        <p:blipFill>
          <a:blip r:embed="rId10"/>
          <a:stretch/>
        </p:blipFill>
        <p:spPr>
          <a:xfrm>
            <a:off x="2246040" y="641412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318" name="Imagen 14" descr="Logotipo, nombre de la empresa&#10;&#10;Descripción generada automáticamente"/>
          <p:cNvPicPr/>
          <p:nvPr/>
        </p:nvPicPr>
        <p:blipFill>
          <a:blip r:embed="rId11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AEE renueva su imagen corporativa y estrena logo - Asociación Empresarial  Eólica"/>
          <p:cNvPicPr/>
          <p:nvPr/>
        </p:nvPicPr>
        <p:blipFill>
          <a:blip r:embed="rId12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n 5" descr=""/>
          <p:cNvPicPr/>
          <p:nvPr/>
        </p:nvPicPr>
        <p:blipFill>
          <a:blip r:embed="rId1"/>
          <a:stretch/>
        </p:blipFill>
        <p:spPr>
          <a:xfrm>
            <a:off x="-792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321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322" name="Forma libre: forma 18"/>
          <p:cNvSpPr/>
          <p:nvPr/>
        </p:nvSpPr>
        <p:spPr>
          <a:xfrm>
            <a:off x="991440" y="1891800"/>
            <a:ext cx="10401480" cy="3983400"/>
          </a:xfrm>
          <a:custGeom>
            <a:avLst/>
            <a:gdLst>
              <a:gd name="textAreaLeft" fmla="*/ 0 w 10401480"/>
              <a:gd name="textAreaRight" fmla="*/ 10401840 w 10401480"/>
              <a:gd name="textAreaTop" fmla="*/ 0 h 3983400"/>
              <a:gd name="textAreaBottom" fmla="*/ 3983760 h 398340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"Novas tecnologias na mobilidade</a:t>
            </a: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Esta jornada irá analisar as diferentes tecnologias de mobilidade para acelerar a descarbonização da forma mais rápida e eficiente possível.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"Desafios e oportunidades da transição energética para as empresas do País Basco."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Debate sobre os desafios das pequenas e médias empresas do País Basco para avançar com planos de transição energética e de sustentabilidade, com foco nas oportunidades que os mesmos oferecem.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</a:t>
            </a: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Mobilidade autónoma e conectada</a:t>
            </a: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". Webinar.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 presentação do estado de desenvolvimento das tecnologias para uma mobilidade autónoma e conectada, bem como uma previsão da sua evolução, refletindo sobre a forma como estas tecnologias podem ter impacto na forma como nos movemos.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"Desafios do setor da mobilidade na transição energética".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Jornada de networking que irá abordar os desafios na transição energética no quadro da mobilidade. A mobilidade e o transporte sustentável encontram-se entre os principais desafios do mundo atual. Um sistema de transporte eficiente e acessível é fundamental para a nossa qualidade de vida. É precisamente porque tem um papel essencial na sociedade e na economia que é necessário enfrentar o desafio da transição rumo à descarbonização do setor, tendo em consideração todos os seus impactos.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"Eficiência energética e certificados de poupança energética</a:t>
            </a: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webinar irá explorar a importância da eficiência rumo à descarbonização.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   </a:t>
            </a: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OUTUBRO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CuadroTexto 10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Título 3"/>
          <p:cNvSpPr/>
          <p:nvPr/>
        </p:nvSpPr>
        <p:spPr>
          <a:xfrm>
            <a:off x="229320" y="686160"/>
            <a:ext cx="409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27" name="Conector recto 3"/>
          <p:cNvCxnSpPr/>
          <p:nvPr/>
        </p:nvCxnSpPr>
        <p:spPr>
          <a:xfrm>
            <a:off x="912600" y="2199960"/>
            <a:ext cx="360" cy="374400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328" name="Picture 2" descr=""/>
          <p:cNvPicPr/>
          <p:nvPr/>
        </p:nvPicPr>
        <p:blipFill>
          <a:blip r:embed="rId3"/>
          <a:stretch/>
        </p:blipFill>
        <p:spPr>
          <a:xfrm>
            <a:off x="5484960" y="6492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329" name="Imagen 7" descr="Logotipo, nombre de la empresa&#10;&#10;Descripción generada automáticamente"/>
          <p:cNvPicPr/>
          <p:nvPr/>
        </p:nvPicPr>
        <p:blipFill>
          <a:blip r:embed="rId4"/>
          <a:stretch/>
        </p:blipFill>
        <p:spPr>
          <a:xfrm>
            <a:off x="8903880" y="645516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AEE renueva su imagen corporativa y estrena logo - Asociación Empresarial  Eólica"/>
          <p:cNvPicPr/>
          <p:nvPr/>
        </p:nvPicPr>
        <p:blipFill>
          <a:blip r:embed="rId5"/>
          <a:stretch/>
        </p:blipFill>
        <p:spPr>
          <a:xfrm>
            <a:off x="603504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n 1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332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333" name="Forma libre: forma 18"/>
          <p:cNvSpPr/>
          <p:nvPr/>
        </p:nvSpPr>
        <p:spPr>
          <a:xfrm>
            <a:off x="1104840" y="2121840"/>
            <a:ext cx="10821600" cy="4653720"/>
          </a:xfrm>
          <a:custGeom>
            <a:avLst/>
            <a:gdLst>
              <a:gd name="textAreaLeft" fmla="*/ 0 w 10821600"/>
              <a:gd name="textAreaRight" fmla="*/ 10821960 w 10821600"/>
              <a:gd name="textAreaTop" fmla="*/ 0 h 4653720"/>
              <a:gd name="textAreaBottom" fmla="*/ 4654080 h 465372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Calibri"/>
                <a:ea typeface="Calibri"/>
              </a:rPr>
              <a:t>"IV observatório do veículo industrial".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Calibri"/>
                <a:ea typeface="Calibri"/>
              </a:rPr>
              <a:t>Jornada que irá analisar em detalhe toda a atualidade do transporte e o veículo pesado no seu processo de transformação rumo à descarbonização.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Calibri"/>
                <a:ea typeface="Calibri"/>
              </a:rPr>
              <a:t>"Combustíveis sintéticos".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Calibri"/>
                <a:ea typeface="Calibri"/>
              </a:rPr>
              <a:t>Presente e futuro dos combustíveis sintéticos. O que são e porque se deposita tanta esperança nos combustíveis sintéticos.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Calibri"/>
                <a:ea typeface="Calibri"/>
              </a:rPr>
              <a:t>"Desafios e oportunidades da transição energética na Cantábria".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Debate sobre os desafios que se apresentam à Cantábria para avançar rumo a uma transição energética e as oportunidades que isso implica.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Calibri"/>
                <a:ea typeface="Calibri"/>
              </a:rPr>
              <a:t>"Novas tecnologias no setor automóvel".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Calibri"/>
                <a:ea typeface="Calibri"/>
              </a:rPr>
              <a:t>Este webinar irá explorar os desenvolvimentos atuais das tecnologias que dão impulso a uma mobilidade mais inteligente e sustentável, analisando ainda as tendências emergentes, os desafios que enfrentam e as oportunidades que se apresentam, refletindo sobre como estas inovações estão a redefinir a forma como nos deslocamos.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NOVEMBRO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CuadroTexto 4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Título 3"/>
          <p:cNvSpPr/>
          <p:nvPr/>
        </p:nvSpPr>
        <p:spPr>
          <a:xfrm>
            <a:off x="229320" y="686160"/>
            <a:ext cx="409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8" name="Conector recto 2"/>
          <p:cNvCxnSpPr/>
          <p:nvPr/>
        </p:nvCxnSpPr>
        <p:spPr>
          <a:xfrm>
            <a:off x="986760" y="2199960"/>
            <a:ext cx="360" cy="374400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339" name="Picture 2" descr=""/>
          <p:cNvPicPr/>
          <p:nvPr/>
        </p:nvPicPr>
        <p:blipFill>
          <a:blip r:embed="rId3"/>
          <a:stretch/>
        </p:blipFill>
        <p:spPr>
          <a:xfrm>
            <a:off x="5466960" y="6492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340" name="Imagen 9" descr="Logotipo, nombre de la empresa&#10;&#10;Descripción generada automáticamente"/>
          <p:cNvPicPr/>
          <p:nvPr/>
        </p:nvPicPr>
        <p:blipFill>
          <a:blip r:embed="rId4"/>
          <a:stretch/>
        </p:blipFill>
        <p:spPr>
          <a:xfrm>
            <a:off x="8894520" y="644148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341" name="Imagen 10" descr="Logotipo, nombre de la empresa&#10;&#10;Descripción generada automáticamente"/>
          <p:cNvPicPr/>
          <p:nvPr/>
        </p:nvPicPr>
        <p:blipFill>
          <a:blip r:embed="rId5"/>
          <a:stretch/>
        </p:blipFill>
        <p:spPr>
          <a:xfrm>
            <a:off x="8903880" y="645516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AEE renueva su imagen corporativa y estrena logo - Asociación Empresarial  Eólica"/>
          <p:cNvPicPr/>
          <p:nvPr/>
        </p:nvPicPr>
        <p:blipFill>
          <a:blip r:embed="rId6"/>
          <a:stretch/>
        </p:blipFill>
        <p:spPr>
          <a:xfrm>
            <a:off x="6018480" y="6442560"/>
            <a:ext cx="583920" cy="25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n 12" descr=""/>
          <p:cNvPicPr/>
          <p:nvPr/>
        </p:nvPicPr>
        <p:blipFill>
          <a:blip r:embed="rId1"/>
          <a:stretch/>
        </p:blipFill>
        <p:spPr>
          <a:xfrm>
            <a:off x="-1260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344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345" name="Forma libre: forma 18"/>
          <p:cNvSpPr/>
          <p:nvPr/>
        </p:nvSpPr>
        <p:spPr>
          <a:xfrm>
            <a:off x="1104840" y="2121840"/>
            <a:ext cx="10821600" cy="4653720"/>
          </a:xfrm>
          <a:custGeom>
            <a:avLst/>
            <a:gdLst>
              <a:gd name="textAreaLeft" fmla="*/ 0 w 10821600"/>
              <a:gd name="textAreaRight" fmla="*/ 10821960 w 10821600"/>
              <a:gd name="textAreaTop" fmla="*/ 0 h 4653720"/>
              <a:gd name="textAreaBottom" fmla="*/ 4654080 h 465372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Calibri"/>
                <a:ea typeface="Calibri"/>
              </a:rPr>
              <a:t>"Tecnologias e reciclagem de baterias para o setor automóvel". Webinar.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webinar irá</a:t>
            </a:r>
            <a:r>
              <a:rPr b="0" lang="pt-PT" sz="1200" spc="-1" strike="noStrike">
                <a:solidFill>
                  <a:schemeClr val="dk1"/>
                </a:solidFill>
                <a:latin typeface="Calibri"/>
                <a:ea typeface="Calibri"/>
              </a:rPr>
              <a:t> analisar e debater as tendências emergentes, bem como os desafios e oportunidades que enfrentam. 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Calibri"/>
                <a:ea typeface="Calibri"/>
              </a:rPr>
              <a:t>"Aproveitamento do calor".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evento online irá explorar o aproveitamento do calor residual proveniente de processos industriais, como torres de refrigeração, para aumentar a eficiência energética global.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DEZEMBRO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CuadroTexto 4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Título 3"/>
          <p:cNvSpPr/>
          <p:nvPr/>
        </p:nvSpPr>
        <p:spPr>
          <a:xfrm>
            <a:off x="229320" y="686160"/>
            <a:ext cx="409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50" name="Conector recto 2"/>
          <p:cNvCxnSpPr/>
          <p:nvPr/>
        </p:nvCxnSpPr>
        <p:spPr>
          <a:xfrm>
            <a:off x="986760" y="2199960"/>
            <a:ext cx="360" cy="374400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351" name="Picture 2" descr=""/>
          <p:cNvPicPr/>
          <p:nvPr/>
        </p:nvPicPr>
        <p:blipFill>
          <a:blip r:embed="rId3"/>
          <a:stretch/>
        </p:blipFill>
        <p:spPr>
          <a:xfrm>
            <a:off x="546372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352" name="Imagen 9" descr="Logotipo, nombre de la empresa&#10;&#10;Descripción generada automáticamente"/>
          <p:cNvPicPr/>
          <p:nvPr/>
        </p:nvPicPr>
        <p:blipFill>
          <a:blip r:embed="rId4"/>
          <a:stretch/>
        </p:blipFill>
        <p:spPr>
          <a:xfrm>
            <a:off x="8903880" y="645516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2" descr="AEE renueva su imagen corporativa y estrena logo - Asociación Empresarial  Eólica"/>
          <p:cNvPicPr/>
          <p:nvPr/>
        </p:nvPicPr>
        <p:blipFill>
          <a:blip r:embed="rId5"/>
          <a:stretch/>
        </p:blipFill>
        <p:spPr>
          <a:xfrm>
            <a:off x="60246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4" name="Slide Background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sp useBgFill="1">
        <p:nvSpPr>
          <p:cNvPr id="355" name="Rectangle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486400"/>
            <a:ext cx="12191760" cy="1371240"/>
          </a:xfrm>
          <a:prstGeom prst="rect">
            <a:avLst/>
          </a:prstGeom>
          <a:ln>
            <a:noFill/>
          </a:ln>
          <a:effectLst>
            <a:outerShdw algn="t" blurRad="254160" dir="20346319" dist="114060" rotWithShape="0" sx="89000" sy="8900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sp>
        <p:nvSpPr>
          <p:cNvPr id="356" name="CuadroTexto 1"/>
          <p:cNvSpPr/>
          <p:nvPr/>
        </p:nvSpPr>
        <p:spPr>
          <a:xfrm>
            <a:off x="574560" y="5687640"/>
            <a:ext cx="7014960" cy="85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90000"/>
              </a:lnSpc>
              <a:spcAft>
                <a:spcPts val="601"/>
              </a:spcAft>
            </a:pPr>
            <a:r>
              <a:rPr b="1" lang="pt-PT" sz="3600" spc="-1" strike="noStrike">
                <a:solidFill>
                  <a:srgbClr val="00809a"/>
                </a:solidFill>
                <a:latin typeface="Repsol"/>
                <a:ea typeface="Calibri Light"/>
              </a:rPr>
              <a:t>Programação Open Room 2024</a:t>
            </a:r>
            <a:endParaRPr b="0" lang="pt-PT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Imagen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358" name="Imagen 10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359" name="CuadroTexto 17"/>
          <p:cNvSpPr/>
          <p:nvPr/>
        </p:nvSpPr>
        <p:spPr>
          <a:xfrm>
            <a:off x="180000" y="5513400"/>
            <a:ext cx="11238120" cy="86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  <a:spcAft>
                <a:spcPts val="601"/>
              </a:spcAft>
            </a:pPr>
            <a:r>
              <a:rPr b="0" lang="pt-PT" sz="5400" spc="-1" strike="noStrike">
                <a:solidFill>
                  <a:srgbClr val="00809a"/>
                </a:solidFill>
                <a:latin typeface="Repsol"/>
                <a:ea typeface="Calibri Light"/>
              </a:rPr>
              <a:t>Programação </a:t>
            </a:r>
            <a:r>
              <a:rPr b="1" lang="pt-PT" sz="5400" spc="-1" strike="noStrike">
                <a:solidFill>
                  <a:srgbClr val="00809a"/>
                </a:solidFill>
                <a:latin typeface="Repsol"/>
                <a:ea typeface="Calibri Light"/>
              </a:rPr>
              <a:t>Open Room </a:t>
            </a:r>
            <a:r>
              <a:rPr b="0" lang="pt-PT" sz="5400" spc="-1" strike="noStrike">
                <a:solidFill>
                  <a:srgbClr val="00809a"/>
                </a:solidFill>
                <a:latin typeface="Repsol"/>
                <a:ea typeface="Calibri Light"/>
              </a:rPr>
              <a:t>2025</a:t>
            </a:r>
            <a:endParaRPr b="0" lang="pt-PT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2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56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57" name="Forma libre: forma 18"/>
          <p:cNvSpPr/>
          <p:nvPr/>
        </p:nvSpPr>
        <p:spPr>
          <a:xfrm>
            <a:off x="1210680" y="2240280"/>
            <a:ext cx="10626840" cy="3563640"/>
          </a:xfrm>
          <a:custGeom>
            <a:avLst/>
            <a:gdLst>
              <a:gd name="textAreaLeft" fmla="*/ 0 w 10626840"/>
              <a:gd name="textAreaRight" fmla="*/ 10627200 w 10626840"/>
              <a:gd name="textAreaTop" fmla="*/ 0 h 3563640"/>
              <a:gd name="textAreaBottom" fmla="*/ 3564000 h 356364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Impacto geopolítico nos mercados energéticos 2024: análise e perspetivas. Evento.  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Apresentação do Anuário Estatístico Energético 2024 elaborado pela Repsol e análise da evolução dos mercados energéticos de 2022 a 2024, face ao contexto geopolítico. Anuário disponível em repsol.com.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"Utilização do CO2: potencial de transformação em produtos de interesse industrial​".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Neste evento online, serão analisadas as diferentes tecnologias para a utilização do CO2, desafios e oportunidades.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"Temas para a implementação satisfatória das energias renováveis em Espanha".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Nesta jornada serão debatidas as oportunidades de desenvolvimento das energias renováveis em Espanha e os desafios mais relevantes para uma implementação bem-sucedida.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ítulo 3"/>
          <p:cNvSpPr/>
          <p:nvPr/>
        </p:nvSpPr>
        <p:spPr>
          <a:xfrm>
            <a:off x="229320" y="265680"/>
            <a:ext cx="44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CuadroTexto 11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ítulo 3"/>
          <p:cNvSpPr/>
          <p:nvPr/>
        </p:nvSpPr>
        <p:spPr>
          <a:xfrm>
            <a:off x="229320" y="686160"/>
            <a:ext cx="499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JANEIRO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2" name="Group 29"/>
          <p:cNvGrpSpPr/>
          <p:nvPr/>
        </p:nvGrpSpPr>
        <p:grpSpPr>
          <a:xfrm>
            <a:off x="0" y="5894280"/>
            <a:ext cx="9297000" cy="944280"/>
            <a:chOff x="0" y="5894280"/>
            <a:chExt cx="9297000" cy="944280"/>
          </a:xfrm>
        </p:grpSpPr>
        <p:sp>
          <p:nvSpPr>
            <p:cNvPr id="63" name="Rectangle 22"/>
            <p:cNvSpPr/>
            <p:nvPr/>
          </p:nvSpPr>
          <p:spPr>
            <a:xfrm>
              <a:off x="0" y="616248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ln>
                  <a:solidFill>
                    <a:schemeClr val="lt1"/>
                  </a:solidFill>
                </a:ln>
                <a:solidFill>
                  <a:srgbClr val="ffffff"/>
                </a:solidFill>
                <a:latin typeface="Calibri"/>
                <a:ea typeface="Calibri"/>
              </a:endParaRPr>
            </a:p>
          </p:txBody>
        </p:sp>
        <p:grpSp>
          <p:nvGrpSpPr>
            <p:cNvPr id="64" name="Group 23"/>
            <p:cNvGrpSpPr/>
            <p:nvPr/>
          </p:nvGrpSpPr>
          <p:grpSpPr>
            <a:xfrm>
              <a:off x="163440" y="5894280"/>
              <a:ext cx="9133560" cy="936720"/>
              <a:chOff x="163440" y="5894280"/>
              <a:chExt cx="9133560" cy="936720"/>
            </a:xfrm>
          </p:grpSpPr>
          <p:pic>
            <p:nvPicPr>
              <p:cNvPr id="65" name="Picture 24" descr="A close-up of a logo&#10;&#10;Descripción generada automáticamente"/>
              <p:cNvPicPr/>
              <p:nvPr/>
            </p:nvPicPr>
            <p:blipFill>
              <a:blip r:embed="rId3"/>
              <a:stretch/>
            </p:blipFill>
            <p:spPr>
              <a:xfrm>
                <a:off x="4621680" y="64659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6" name="Imagen 21" descr="A person speaking to a speaker&#10;&#10;Descripción generada automáticamente"/>
              <p:cNvPicPr/>
              <p:nvPr/>
            </p:nvPicPr>
            <p:blipFill>
              <a:blip r:embed="rId4"/>
              <a:srcRect l="34922" t="90520" r="27458" b="-184"/>
              <a:stretch/>
            </p:blipFill>
            <p:spPr>
              <a:xfrm>
                <a:off x="4901400" y="61740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7" name="Picture 26" descr="A green and blue letter e&#10;&#10;Descripción generada automáticamente"/>
              <p:cNvPicPr/>
              <p:nvPr/>
            </p:nvPicPr>
            <p:blipFill>
              <a:blip r:embed="rId5"/>
              <a:stretch/>
            </p:blipFill>
            <p:spPr>
              <a:xfrm>
                <a:off x="2331720" y="639288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8" name="Imagen 21" descr=""/>
              <p:cNvPicPr/>
              <p:nvPr/>
            </p:nvPicPr>
            <p:blipFill>
              <a:blip r:embed="rId6"/>
              <a:srcRect l="915" t="85983" r="80868" b="-105"/>
              <a:stretch/>
            </p:blipFill>
            <p:spPr>
              <a:xfrm>
                <a:off x="163440" y="589716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9" name="Imagen 21" descr="A group of logos with text&#10;&#10;Descripción generada automáticamente"/>
              <p:cNvPicPr/>
              <p:nvPr/>
            </p:nvPicPr>
            <p:blipFill>
              <a:blip r:embed="rId7"/>
              <a:srcRect l="18554" t="85922" r="64591" b="-144"/>
              <a:stretch/>
            </p:blipFill>
            <p:spPr>
              <a:xfrm>
                <a:off x="2598120" y="589428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cxnSp>
        <p:nvCxnSpPr>
          <p:cNvPr id="70" name="Conector recto 7"/>
          <p:cNvCxnSpPr/>
          <p:nvPr/>
        </p:nvCxnSpPr>
        <p:spPr>
          <a:xfrm>
            <a:off x="1036440" y="2199960"/>
            <a:ext cx="360" cy="374400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71" name="Picture 2" descr=""/>
          <p:cNvPicPr/>
          <p:nvPr/>
        </p:nvPicPr>
        <p:blipFill>
          <a:blip r:embed="rId8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72" name="Imagen 7" descr="Logotipo, nombre de la empresa&#10;&#10;Descripción generada automáticamente"/>
          <p:cNvPicPr/>
          <p:nvPr/>
        </p:nvPicPr>
        <p:blipFill>
          <a:blip r:embed="rId9"/>
          <a:stretch/>
        </p:blipFill>
        <p:spPr>
          <a:xfrm>
            <a:off x="2211480" y="6354720"/>
            <a:ext cx="465480" cy="314280"/>
          </a:xfrm>
          <a:prstGeom prst="rect">
            <a:avLst/>
          </a:prstGeom>
          <a:ln w="0">
            <a:noFill/>
          </a:ln>
        </p:spPr>
      </p:pic>
      <p:pic>
        <p:nvPicPr>
          <p:cNvPr id="73" name="Imagen 17" descr="Logotipo, nombre de la empresa&#10;&#10;Descripción generada automáticamente"/>
          <p:cNvPicPr/>
          <p:nvPr/>
        </p:nvPicPr>
        <p:blipFill>
          <a:blip r:embed="rId10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74" name="Picture 2" descr="AEE renueva su imagen corporativa y estrena logo - Asociación Empresarial  Eólica"/>
          <p:cNvPicPr/>
          <p:nvPr/>
        </p:nvPicPr>
        <p:blipFill>
          <a:blip r:embed="rId11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n 1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76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77" name="Forma libre: forma 18"/>
          <p:cNvSpPr/>
          <p:nvPr/>
        </p:nvSpPr>
        <p:spPr>
          <a:xfrm>
            <a:off x="1015560" y="2126160"/>
            <a:ext cx="11099520" cy="4155120"/>
          </a:xfrm>
          <a:custGeom>
            <a:avLst/>
            <a:gdLst>
              <a:gd name="textAreaLeft" fmla="*/ 0 w 11099520"/>
              <a:gd name="textAreaRight" fmla="*/ 11099880 w 11099520"/>
              <a:gd name="textAreaTop" fmla="*/ 0 h 4155120"/>
              <a:gd name="textAreaBottom" fmla="*/ 4155480 h 415512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488880">
              <a:lnSpc>
                <a:spcPct val="90000"/>
              </a:lnSpc>
              <a:spcAft>
                <a:spcPts val="629"/>
              </a:spcAf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"ETS e FuelEU: o setor marítimo face à prestação de contas da sua pegada de carbono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Calibri"/>
              </a:rPr>
              <a:t>​</a:t>
            </a: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". Webinar.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Neste webinar, a Cátedra Fundação Repsol da Universidade Politécnica de Madrid irá refletir sobre os desafios do setor do transporte marítimo e do seu compromisso pela descarbonização e as alternativas tecnológicas que o tornarão possível.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"Facilitar a mobilidade elétrica em Espanha".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 mobilidade elétrica é uma das alternativas para atingir os objetivos de descarbonização do transporte viário. No entanto, existem grandes interrogações. Neste webinar, será analisada a atualidade dos vetores da mobilidade elétrica: objetivos, oportunidades, desafios, regulamentação, transformação do setor e tecnologias.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"Recuperação do calor como alavanca para a descarbonização e eficiência energética". Webinar.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webinar irá explorar o aproveitamento do calor residual proveniente de processos industriais, como torres de refrigeração, para aumentar a eficiência energética global.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FEVEREIRO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CuadroTexto 9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ítulo 3"/>
          <p:cNvSpPr/>
          <p:nvPr/>
        </p:nvSpPr>
        <p:spPr>
          <a:xfrm>
            <a:off x="229320" y="686160"/>
            <a:ext cx="42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" name="Group 14"/>
          <p:cNvGrpSpPr/>
          <p:nvPr/>
        </p:nvGrpSpPr>
        <p:grpSpPr>
          <a:xfrm>
            <a:off x="168120" y="5915520"/>
            <a:ext cx="9133560" cy="936720"/>
            <a:chOff x="168120" y="5915520"/>
            <a:chExt cx="9133560" cy="936720"/>
          </a:xfrm>
        </p:grpSpPr>
        <p:pic>
          <p:nvPicPr>
            <p:cNvPr id="83" name="Picture 4" descr="A close-up of a logo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4626360" y="6487560"/>
              <a:ext cx="277920" cy="161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4" name="Imagen 21" descr="A person speaking to a speaker&#10;&#10;Descripción generada automáticamente"/>
            <p:cNvPicPr/>
            <p:nvPr/>
          </p:nvPicPr>
          <p:blipFill>
            <a:blip r:embed="rId4"/>
            <a:srcRect l="34922" t="90520" r="27458" b="-184"/>
            <a:stretch/>
          </p:blipFill>
          <p:spPr>
            <a:xfrm>
              <a:off x="4906080" y="6195600"/>
              <a:ext cx="4395600" cy="652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5" name="Picture 7" descr="A green and blue letter e&#10;&#10;Descripción generada automáticamente"/>
            <p:cNvPicPr/>
            <p:nvPr/>
          </p:nvPicPr>
          <p:blipFill>
            <a:blip r:embed="rId5"/>
            <a:stretch/>
          </p:blipFill>
          <p:spPr>
            <a:xfrm>
              <a:off x="2336400" y="6414120"/>
              <a:ext cx="293040" cy="237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6" name="Imagen 21" descr=""/>
            <p:cNvPicPr/>
            <p:nvPr/>
          </p:nvPicPr>
          <p:blipFill>
            <a:blip r:embed="rId6"/>
            <a:srcRect l="915" t="85983" r="80868" b="-105"/>
            <a:stretch/>
          </p:blipFill>
          <p:spPr>
            <a:xfrm>
              <a:off x="168120" y="5918400"/>
              <a:ext cx="2160000" cy="929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" name="Imagen 21" descr="A group of logos with text&#10;&#10;Descripción generada automáticamente"/>
            <p:cNvPicPr/>
            <p:nvPr/>
          </p:nvPicPr>
          <p:blipFill>
            <a:blip r:embed="rId7"/>
            <a:srcRect l="18554" t="85922" r="64591" b="-144"/>
            <a:stretch/>
          </p:blipFill>
          <p:spPr>
            <a:xfrm>
              <a:off x="2602800" y="5915520"/>
              <a:ext cx="1998720" cy="93672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88" name="Conector recto 2"/>
          <p:cNvCxnSpPr/>
          <p:nvPr/>
        </p:nvCxnSpPr>
        <p:spPr>
          <a:xfrm>
            <a:off x="938520" y="2063880"/>
            <a:ext cx="360" cy="4287600"/>
          </a:xfrm>
          <a:prstGeom prst="straightConnector1">
            <a:avLst/>
          </a:prstGeom>
          <a:ln w="15875">
            <a:solidFill>
              <a:srgbClr val="ff6200"/>
            </a:solidFill>
          </a:ln>
        </p:spPr>
      </p:cxnSp>
      <p:grpSp>
        <p:nvGrpSpPr>
          <p:cNvPr id="89" name="Group 23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90" name="Rectangle 16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91" name="Group 17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92" name="Picture 18" descr="A close-up of a logo&#10;&#10;Descripción generada automáticamente"/>
              <p:cNvPicPr/>
              <p:nvPr/>
            </p:nvPicPr>
            <p:blipFill>
              <a:blip r:embed="rId8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3" name="Imagen 21" descr="A person speaking to a speaker&#10;&#10;Descripción generada automáticamente"/>
              <p:cNvPicPr/>
              <p:nvPr/>
            </p:nvPicPr>
            <p:blipFill>
              <a:blip r:embed="rId9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4" name="Picture 20" descr="A green and blue letter e&#10;&#10;Descripción generada automáticamente"/>
              <p:cNvPicPr/>
              <p:nvPr/>
            </p:nvPicPr>
            <p:blipFill>
              <a:blip r:embed="rId10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5" name="Imagen 21" descr=""/>
              <p:cNvPicPr/>
              <p:nvPr/>
            </p:nvPicPr>
            <p:blipFill>
              <a:blip r:embed="rId11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6" name="Imagen 21" descr="A group of logos with text&#10;&#10;Descripción generada automáticamente"/>
              <p:cNvPicPr/>
              <p:nvPr/>
            </p:nvPicPr>
            <p:blipFill>
              <a:blip r:embed="rId12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97" name="Picture 2" descr=""/>
          <p:cNvPicPr/>
          <p:nvPr/>
        </p:nvPicPr>
        <p:blipFill>
          <a:blip r:embed="rId13"/>
          <a:stretch/>
        </p:blipFill>
        <p:spPr>
          <a:xfrm>
            <a:off x="6046920" y="6483240"/>
            <a:ext cx="529560" cy="161640"/>
          </a:xfrm>
          <a:prstGeom prst="rect">
            <a:avLst/>
          </a:prstGeom>
          <a:ln w="0">
            <a:noFill/>
          </a:ln>
        </p:spPr>
      </p:pic>
      <p:sp>
        <p:nvSpPr>
          <p:cNvPr id="98" name="Rectángulo 26"/>
          <p:cNvSpPr/>
          <p:nvPr/>
        </p:nvSpPr>
        <p:spPr>
          <a:xfrm>
            <a:off x="4606560" y="6456600"/>
            <a:ext cx="273960" cy="189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s-ES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pic>
        <p:nvPicPr>
          <p:cNvPr id="99" name="Imagen 27" descr="Logotipo, nombre de la empresa&#10;&#10;Descripción generada automáticamente"/>
          <p:cNvPicPr/>
          <p:nvPr/>
        </p:nvPicPr>
        <p:blipFill>
          <a:blip r:embed="rId14"/>
          <a:stretch/>
        </p:blipFill>
        <p:spPr>
          <a:xfrm>
            <a:off x="2246040" y="641412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100" name="Imagen 28" descr="Texto&#10;&#10;Descripción generada automáticamente"/>
          <p:cNvPicPr/>
          <p:nvPr/>
        </p:nvPicPr>
        <p:blipFill>
          <a:blip r:embed="rId15"/>
          <a:stretch/>
        </p:blipFill>
        <p:spPr>
          <a:xfrm>
            <a:off x="4607280" y="6412680"/>
            <a:ext cx="312480" cy="312480"/>
          </a:xfrm>
          <a:prstGeom prst="rect">
            <a:avLst/>
          </a:prstGeom>
          <a:ln w="0">
            <a:noFill/>
          </a:ln>
        </p:spPr>
      </p:pic>
      <p:sp>
        <p:nvSpPr>
          <p:cNvPr id="101" name="CuadroTexto 29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1/2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Imagen 30" descr="Logotipo, nombre de la empresa&#10;&#10;Descripción generada automáticamente"/>
          <p:cNvPicPr/>
          <p:nvPr/>
        </p:nvPicPr>
        <p:blipFill>
          <a:blip r:embed="rId16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2" descr="AEE renueva su imagen corporativa y estrena logo - Asociación Empresarial  Eólica"/>
          <p:cNvPicPr/>
          <p:nvPr/>
        </p:nvPicPr>
        <p:blipFill>
          <a:blip r:embed="rId17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n 1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105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106" name="Forma libre: forma 18"/>
          <p:cNvSpPr/>
          <p:nvPr/>
        </p:nvSpPr>
        <p:spPr>
          <a:xfrm>
            <a:off x="1015560" y="2130480"/>
            <a:ext cx="11099520" cy="4531680"/>
          </a:xfrm>
          <a:custGeom>
            <a:avLst/>
            <a:gdLst>
              <a:gd name="textAreaLeft" fmla="*/ 0 w 11099520"/>
              <a:gd name="textAreaRight" fmla="*/ 11099880 w 11099520"/>
              <a:gd name="textAreaTop" fmla="*/ 0 h 4531680"/>
              <a:gd name="textAreaBottom" fmla="*/ 4532040 h 453168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488880">
              <a:lnSpc>
                <a:spcPct val="90000"/>
              </a:lnSpc>
              <a:spcAft>
                <a:spcPts val="420"/>
              </a:spcAf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"Principais vetores e oportunidades na transição energética para as empresas em Castela-La Mancha".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Debate sobre os desafios que se apresentam às empresas de Castela-La Mancha para avançar rumo à transição energética e à sustentabilidade, com foco nas oportunidades que isso representa.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"Oportunidades da nova normativa Euro 7". Webinar. ​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Este webinar irá debater sobre o que é uma mobilidade respeitosa com o ambiente e as implicações que isso terá nesta normativa, tanto para o fabricante de veículos como para os restantes implicados.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"Iniciativas circulares para a indústria siderúrgica e metalúrgica"​.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evento online irá centrar-se na análise e identificação das iniciativas circulares para a indústria siderúrgica e metalúrgica e respetivos desafios, bem como nas oportunidades da descarbonização.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"Dumping climático".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webinar irá analisar e refletir sobre o que é o "Climate Dumping" e os desafios que enfrenta.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488880">
              <a:lnSpc>
                <a:spcPct val="90000"/>
              </a:lnSpc>
              <a:spcAft>
                <a:spcPts val="420"/>
              </a:spcAft>
              <a:tabLst>
                <a:tab algn="l" pos="0"/>
              </a:tabLst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FEVEREIRO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CuadroTexto 9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ítulo 3"/>
          <p:cNvSpPr/>
          <p:nvPr/>
        </p:nvSpPr>
        <p:spPr>
          <a:xfrm>
            <a:off x="229320" y="686160"/>
            <a:ext cx="44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1" name="Group 14"/>
          <p:cNvGrpSpPr/>
          <p:nvPr/>
        </p:nvGrpSpPr>
        <p:grpSpPr>
          <a:xfrm>
            <a:off x="168120" y="5915520"/>
            <a:ext cx="9133560" cy="936720"/>
            <a:chOff x="168120" y="5915520"/>
            <a:chExt cx="9133560" cy="936720"/>
          </a:xfrm>
        </p:grpSpPr>
        <p:pic>
          <p:nvPicPr>
            <p:cNvPr id="112" name="Picture 4" descr="A close-up of a logo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4626360" y="6487560"/>
              <a:ext cx="277920" cy="161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3" name="Imagen 21" descr="A person speaking to a speaker&#10;&#10;Descripción generada automáticamente"/>
            <p:cNvPicPr/>
            <p:nvPr/>
          </p:nvPicPr>
          <p:blipFill>
            <a:blip r:embed="rId4"/>
            <a:srcRect l="34922" t="90520" r="27458" b="-184"/>
            <a:stretch/>
          </p:blipFill>
          <p:spPr>
            <a:xfrm>
              <a:off x="4906080" y="6195600"/>
              <a:ext cx="4395600" cy="652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4" name="Picture 7" descr="A green and blue letter e&#10;&#10;Descripción generada automáticamente"/>
            <p:cNvPicPr/>
            <p:nvPr/>
          </p:nvPicPr>
          <p:blipFill>
            <a:blip r:embed="rId5"/>
            <a:stretch/>
          </p:blipFill>
          <p:spPr>
            <a:xfrm>
              <a:off x="2336400" y="6414120"/>
              <a:ext cx="293040" cy="237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5" name="Imagen 21" descr=""/>
            <p:cNvPicPr/>
            <p:nvPr/>
          </p:nvPicPr>
          <p:blipFill>
            <a:blip r:embed="rId6"/>
            <a:srcRect l="915" t="85983" r="80868" b="-105"/>
            <a:stretch/>
          </p:blipFill>
          <p:spPr>
            <a:xfrm>
              <a:off x="168120" y="5918400"/>
              <a:ext cx="2160000" cy="929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6" name="Imagen 21" descr="A group of logos with text&#10;&#10;Descripción generada automáticamente"/>
            <p:cNvPicPr/>
            <p:nvPr/>
          </p:nvPicPr>
          <p:blipFill>
            <a:blip r:embed="rId7"/>
            <a:srcRect l="18554" t="85922" r="64591" b="-144"/>
            <a:stretch/>
          </p:blipFill>
          <p:spPr>
            <a:xfrm>
              <a:off x="2602800" y="5915520"/>
              <a:ext cx="1998720" cy="93672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117" name="Conector recto 2"/>
          <p:cNvCxnSpPr/>
          <p:nvPr/>
        </p:nvCxnSpPr>
        <p:spPr>
          <a:xfrm>
            <a:off x="938520" y="2063880"/>
            <a:ext cx="360" cy="4287600"/>
          </a:xfrm>
          <a:prstGeom prst="straightConnector1">
            <a:avLst/>
          </a:prstGeom>
          <a:ln w="15875">
            <a:solidFill>
              <a:srgbClr val="ff6200"/>
            </a:solidFill>
          </a:ln>
        </p:spPr>
      </p:cxnSp>
      <p:grpSp>
        <p:nvGrpSpPr>
          <p:cNvPr id="118" name="Group 23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119" name="Rectangle 16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20" name="Group 17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121" name="Picture 18" descr="A close-up of a logo&#10;&#10;Descripción generada automáticamente"/>
              <p:cNvPicPr/>
              <p:nvPr/>
            </p:nvPicPr>
            <p:blipFill>
              <a:blip r:embed="rId8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2" name="Imagen 21" descr="A person speaking to a speaker&#10;&#10;Descripción generada automáticamente"/>
              <p:cNvPicPr/>
              <p:nvPr/>
            </p:nvPicPr>
            <p:blipFill>
              <a:blip r:embed="rId9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3" name="Picture 20" descr="A green and blue letter e&#10;&#10;Descripción generada automáticamente"/>
              <p:cNvPicPr/>
              <p:nvPr/>
            </p:nvPicPr>
            <p:blipFill>
              <a:blip r:embed="rId10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4" name="Imagen 21" descr=""/>
              <p:cNvPicPr/>
              <p:nvPr/>
            </p:nvPicPr>
            <p:blipFill>
              <a:blip r:embed="rId11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5" name="Imagen 21" descr="A group of logos with text&#10;&#10;Descripción generada automáticamente"/>
              <p:cNvPicPr/>
              <p:nvPr/>
            </p:nvPicPr>
            <p:blipFill>
              <a:blip r:embed="rId12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126" name="Picture 2" descr=""/>
          <p:cNvPicPr/>
          <p:nvPr/>
        </p:nvPicPr>
        <p:blipFill>
          <a:blip r:embed="rId13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127" name="Imagen 15" descr="Logotipo, nombre de la empresa&#10;&#10;Descripción generada automáticamente"/>
          <p:cNvPicPr/>
          <p:nvPr/>
        </p:nvPicPr>
        <p:blipFill>
          <a:blip r:embed="rId14"/>
          <a:stretch/>
        </p:blipFill>
        <p:spPr>
          <a:xfrm>
            <a:off x="2246040" y="6414120"/>
            <a:ext cx="430560" cy="241200"/>
          </a:xfrm>
          <a:prstGeom prst="rect">
            <a:avLst/>
          </a:prstGeom>
          <a:ln w="0">
            <a:noFill/>
          </a:ln>
        </p:spPr>
      </p:pic>
      <p:sp>
        <p:nvSpPr>
          <p:cNvPr id="128" name="CuadroTexto 26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2/2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Imagen 28" descr="Logotipo, nombre de la empresa&#10;&#10;Descripción generada automáticamente"/>
          <p:cNvPicPr/>
          <p:nvPr/>
        </p:nvPicPr>
        <p:blipFill>
          <a:blip r:embed="rId15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2" descr="AEE renueva su imagen corporativa y estrena logo - Asociación Empresarial  Eólica"/>
          <p:cNvPicPr/>
          <p:nvPr/>
        </p:nvPicPr>
        <p:blipFill>
          <a:blip r:embed="rId16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1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132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133" name="Forma libre: forma 18"/>
          <p:cNvSpPr/>
          <p:nvPr/>
        </p:nvSpPr>
        <p:spPr>
          <a:xfrm>
            <a:off x="1129680" y="2152440"/>
            <a:ext cx="10186920" cy="3928320"/>
          </a:xfrm>
          <a:custGeom>
            <a:avLst/>
            <a:gdLst>
              <a:gd name="textAreaLeft" fmla="*/ 0 w 10186920"/>
              <a:gd name="textAreaRight" fmla="*/ 10187280 w 10186920"/>
              <a:gd name="textAreaTop" fmla="*/ 0 h 3928320"/>
              <a:gd name="textAreaBottom" fmla="*/ 3928680 h 392832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"O papel da digitalização na transformação industrial rumo ao net zero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Calibri"/>
              </a:rPr>
              <a:t>​</a:t>
            </a: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webinar irá analisar as estratégias digitais que estão a impelir a transformação da indústria e o alinhamento das mesmas com os objetivos de sustentabilidade, com particular foco no impacto social e económico gerado.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"CCS: O papel da tecnologia rumo ao net zero". Workshop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Reflexão e debate sobre o desenvolvimento de novas tecnologias para avançar rumo à descarbonização.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Apresentação da cátedra UC3M sobre combustíveis renováveis</a:t>
            </a:r>
            <a:r>
              <a:rPr b="0" lang="pt-PT" sz="1800" spc="-1" strike="noStrike">
                <a:solidFill>
                  <a:srgbClr val="000000"/>
                </a:solidFill>
                <a:latin typeface="Arial"/>
                <a:ea typeface="Calibri"/>
              </a:rPr>
              <a:t>​</a:t>
            </a: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Apresentação da cátedra de Combustíveis Renováveis que a Fundação Repsol inicia em conjunto com a Universidade Carlos III de Madrid, com o objetivo de dar a conhecer o papel decisivo que podem ter os combustíveis renováveis na descarbonização da mobilidade e da indústria; conhecer em profundidade os diferentes combustíveis renováveis que existem, bem com a respetiva utilização na mobilidade e na indústria, bem como contribuir para a descarbonização e outros aspetos relevantes neste campo.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MARÇO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ítulo 3"/>
          <p:cNvSpPr/>
          <p:nvPr/>
        </p:nvSpPr>
        <p:spPr>
          <a:xfrm>
            <a:off x="229320" y="265680"/>
            <a:ext cx="373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CuadroTexto 10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ítulo 3"/>
          <p:cNvSpPr/>
          <p:nvPr/>
        </p:nvSpPr>
        <p:spPr>
          <a:xfrm>
            <a:off x="229320" y="686160"/>
            <a:ext cx="445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8" name="Group 14"/>
          <p:cNvGrpSpPr/>
          <p:nvPr/>
        </p:nvGrpSpPr>
        <p:grpSpPr>
          <a:xfrm>
            <a:off x="168120" y="5915520"/>
            <a:ext cx="9133560" cy="936720"/>
            <a:chOff x="168120" y="5915520"/>
            <a:chExt cx="9133560" cy="936720"/>
          </a:xfrm>
        </p:grpSpPr>
        <p:pic>
          <p:nvPicPr>
            <p:cNvPr id="139" name="Picture 4" descr="A close-up of a logo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4626360" y="6487560"/>
              <a:ext cx="277920" cy="161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0" name="Imagen 21" descr="A person speaking to a speaker&#10;&#10;Descripción generada automáticamente"/>
            <p:cNvPicPr/>
            <p:nvPr/>
          </p:nvPicPr>
          <p:blipFill>
            <a:blip r:embed="rId4"/>
            <a:srcRect l="34922" t="90520" r="27458" b="-184"/>
            <a:stretch/>
          </p:blipFill>
          <p:spPr>
            <a:xfrm>
              <a:off x="4906080" y="6195600"/>
              <a:ext cx="4395600" cy="652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1" name="Picture 6" descr="A green and blue letter e&#10;&#10;Descripción generada automáticamente"/>
            <p:cNvPicPr/>
            <p:nvPr/>
          </p:nvPicPr>
          <p:blipFill>
            <a:blip r:embed="rId5"/>
            <a:stretch/>
          </p:blipFill>
          <p:spPr>
            <a:xfrm>
              <a:off x="2336400" y="6414120"/>
              <a:ext cx="293040" cy="237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2" name="Imagen 21" descr=""/>
            <p:cNvPicPr/>
            <p:nvPr/>
          </p:nvPicPr>
          <p:blipFill>
            <a:blip r:embed="rId6"/>
            <a:srcRect l="915" t="85983" r="80868" b="-105"/>
            <a:stretch/>
          </p:blipFill>
          <p:spPr>
            <a:xfrm>
              <a:off x="168120" y="5918400"/>
              <a:ext cx="2160000" cy="929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3" name="Imagen 21" descr="A group of logos with text&#10;&#10;Descripción generada automáticamente"/>
            <p:cNvPicPr/>
            <p:nvPr/>
          </p:nvPicPr>
          <p:blipFill>
            <a:blip r:embed="rId7"/>
            <a:srcRect l="18554" t="85922" r="64591" b="-144"/>
            <a:stretch/>
          </p:blipFill>
          <p:spPr>
            <a:xfrm>
              <a:off x="2602800" y="5915520"/>
              <a:ext cx="1998720" cy="936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4" name="Group 23"/>
          <p:cNvGrpSpPr/>
          <p:nvPr/>
        </p:nvGrpSpPr>
        <p:grpSpPr>
          <a:xfrm>
            <a:off x="-4320" y="5918400"/>
            <a:ext cx="9306000" cy="936360"/>
            <a:chOff x="-4320" y="5918400"/>
            <a:chExt cx="9306000" cy="936360"/>
          </a:xfrm>
        </p:grpSpPr>
        <p:sp>
          <p:nvSpPr>
            <p:cNvPr id="145" name="Rectangle 16"/>
            <p:cNvSpPr/>
            <p:nvPr/>
          </p:nvSpPr>
          <p:spPr>
            <a:xfrm>
              <a:off x="-4320" y="6187320"/>
              <a:ext cx="4909680" cy="6577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46" name="Group 17"/>
            <p:cNvGrpSpPr/>
            <p:nvPr/>
          </p:nvGrpSpPr>
          <p:grpSpPr>
            <a:xfrm>
              <a:off x="159120" y="5918400"/>
              <a:ext cx="9142560" cy="936360"/>
              <a:chOff x="159120" y="5918400"/>
              <a:chExt cx="9142560" cy="936360"/>
            </a:xfrm>
          </p:grpSpPr>
          <p:pic>
            <p:nvPicPr>
              <p:cNvPr id="147" name="Picture 18" descr="A close-up of a logo&#10;&#10;Descripción generada automáticamente"/>
              <p:cNvPicPr/>
              <p:nvPr/>
            </p:nvPicPr>
            <p:blipFill>
              <a:blip r:embed="rId8"/>
              <a:stretch/>
            </p:blipFill>
            <p:spPr>
              <a:xfrm>
                <a:off x="4621680" y="6503760"/>
                <a:ext cx="277920" cy="157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8" name="Imagen 21" descr="A person speaking to a speaker&#10;&#10;Descripción generada automáticamente"/>
              <p:cNvPicPr/>
              <p:nvPr/>
            </p:nvPicPr>
            <p:blipFill>
              <a:blip r:embed="rId9"/>
              <a:srcRect l="34922" t="90520" r="27458" b="-184"/>
              <a:stretch/>
            </p:blipFill>
            <p:spPr>
              <a:xfrm>
                <a:off x="4901760" y="6219360"/>
                <a:ext cx="4399920" cy="6354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9" name="Picture 20" descr="A green and blue letter e&#10;&#10;Descripción generada automáticamente"/>
              <p:cNvPicPr/>
              <p:nvPr/>
            </p:nvPicPr>
            <p:blipFill>
              <a:blip r:embed="rId10"/>
              <a:stretch/>
            </p:blipFill>
            <p:spPr>
              <a:xfrm>
                <a:off x="2329560" y="6432480"/>
                <a:ext cx="293400" cy="231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50" name="Imagen 21" descr=""/>
              <p:cNvPicPr/>
              <p:nvPr/>
            </p:nvPicPr>
            <p:blipFill>
              <a:blip r:embed="rId11"/>
              <a:srcRect l="915" t="85983" r="80868" b="-105"/>
              <a:stretch/>
            </p:blipFill>
            <p:spPr>
              <a:xfrm>
                <a:off x="159120" y="5949720"/>
                <a:ext cx="2162160" cy="9050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51" name="Imagen 21" descr="A group of logos with text&#10;&#10;Descripción generada automáticamente"/>
              <p:cNvPicPr/>
              <p:nvPr/>
            </p:nvPicPr>
            <p:blipFill>
              <a:blip r:embed="rId12"/>
              <a:srcRect l="18554" t="85922" r="64591" b="-144"/>
              <a:stretch/>
            </p:blipFill>
            <p:spPr>
              <a:xfrm>
                <a:off x="2596320" y="5918400"/>
                <a:ext cx="2000520" cy="9115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cxnSp>
        <p:nvCxnSpPr>
          <p:cNvPr id="152" name="Conector recto 7"/>
          <p:cNvCxnSpPr/>
          <p:nvPr/>
        </p:nvCxnSpPr>
        <p:spPr>
          <a:xfrm>
            <a:off x="1036440" y="2074680"/>
            <a:ext cx="360" cy="381348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153" name="Picture 2" descr=""/>
          <p:cNvPicPr/>
          <p:nvPr/>
        </p:nvPicPr>
        <p:blipFill>
          <a:blip r:embed="rId13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sp>
        <p:nvSpPr>
          <p:cNvPr id="154" name="CuadroTexto 3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1/2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Imagen 15" descr="Logotipo, nombre de la empresa&#10;&#10;Descripción generada automáticamente"/>
          <p:cNvPicPr/>
          <p:nvPr/>
        </p:nvPicPr>
        <p:blipFill>
          <a:blip r:embed="rId14"/>
          <a:stretch/>
        </p:blipFill>
        <p:spPr>
          <a:xfrm>
            <a:off x="2246040" y="643320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156" name="Imagen 27" descr="Logotipo, nombre de la empresa&#10;&#10;Descripción generada automáticamente"/>
          <p:cNvPicPr/>
          <p:nvPr/>
        </p:nvPicPr>
        <p:blipFill>
          <a:blip r:embed="rId15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2" descr="AEE renueva su imagen corporativa y estrena logo - Asociación Empresarial  Eólica"/>
          <p:cNvPicPr/>
          <p:nvPr/>
        </p:nvPicPr>
        <p:blipFill>
          <a:blip r:embed="rId16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n 13" descr=""/>
          <p:cNvPicPr/>
          <p:nvPr/>
        </p:nvPicPr>
        <p:blipFill>
          <a:blip r:embed="rId1"/>
          <a:stretch/>
        </p:blipFill>
        <p:spPr>
          <a:xfrm>
            <a:off x="0" y="1080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159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160" name="Forma libre: forma 18"/>
          <p:cNvSpPr/>
          <p:nvPr/>
        </p:nvSpPr>
        <p:spPr>
          <a:xfrm>
            <a:off x="1100160" y="2033640"/>
            <a:ext cx="10186920" cy="3928320"/>
          </a:xfrm>
          <a:custGeom>
            <a:avLst/>
            <a:gdLst>
              <a:gd name="textAreaLeft" fmla="*/ 0 w 10186920"/>
              <a:gd name="textAreaRight" fmla="*/ 10187280 w 10186920"/>
              <a:gd name="textAreaTop" fmla="*/ 0 h 3928320"/>
              <a:gd name="textAreaBottom" fmla="*/ 3928680 h 392832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"Transporte de H2".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Este evento online irá analisar e refletir sobre as diferentes tecnologias usadas para o transporte de H2.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Apresentação de conclusões sobre o WEO. World Energy Outlook 2024.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Reflexão e debate sobre as principais conclusões e perspetivas proporcionadas pelo World Energy Outlook 2024, que analisa em profundidade e proporciona conhecimentos estratégicos sobre o sistema energético global 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MARÇO</a:t>
            </a:r>
            <a:br>
              <a:rPr sz="900"/>
            </a:b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adroTexto 10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ítulo 3"/>
          <p:cNvSpPr/>
          <p:nvPr/>
        </p:nvSpPr>
        <p:spPr>
          <a:xfrm>
            <a:off x="229320" y="686160"/>
            <a:ext cx="42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5" name="Group 14"/>
          <p:cNvGrpSpPr/>
          <p:nvPr/>
        </p:nvGrpSpPr>
        <p:grpSpPr>
          <a:xfrm>
            <a:off x="168120" y="5915520"/>
            <a:ext cx="9133560" cy="936720"/>
            <a:chOff x="168120" y="5915520"/>
            <a:chExt cx="9133560" cy="936720"/>
          </a:xfrm>
        </p:grpSpPr>
        <p:pic>
          <p:nvPicPr>
            <p:cNvPr id="166" name="Picture 4" descr="A close-up of a logo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4626360" y="6487560"/>
              <a:ext cx="277920" cy="161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7" name="Imagen 21" descr="A person speaking to a speaker&#10;&#10;Descripción generada automáticamente"/>
            <p:cNvPicPr/>
            <p:nvPr/>
          </p:nvPicPr>
          <p:blipFill>
            <a:blip r:embed="rId4"/>
            <a:srcRect l="34922" t="90520" r="27458" b="-184"/>
            <a:stretch/>
          </p:blipFill>
          <p:spPr>
            <a:xfrm>
              <a:off x="4906080" y="6195600"/>
              <a:ext cx="4395600" cy="652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8" name="Picture 6" descr="A green and blue letter e&#10;&#10;Descripción generada automáticamente"/>
            <p:cNvPicPr/>
            <p:nvPr/>
          </p:nvPicPr>
          <p:blipFill>
            <a:blip r:embed="rId5"/>
            <a:stretch/>
          </p:blipFill>
          <p:spPr>
            <a:xfrm>
              <a:off x="2336400" y="6414120"/>
              <a:ext cx="293040" cy="237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Imagen 21" descr=""/>
            <p:cNvPicPr/>
            <p:nvPr/>
          </p:nvPicPr>
          <p:blipFill>
            <a:blip r:embed="rId6"/>
            <a:srcRect l="915" t="85983" r="80868" b="-105"/>
            <a:stretch/>
          </p:blipFill>
          <p:spPr>
            <a:xfrm>
              <a:off x="168120" y="5918400"/>
              <a:ext cx="2160000" cy="929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Imagen 21" descr="A group of logos with text&#10;&#10;Descripción generada automáticamente"/>
            <p:cNvPicPr/>
            <p:nvPr/>
          </p:nvPicPr>
          <p:blipFill>
            <a:blip r:embed="rId7"/>
            <a:srcRect l="18554" t="85922" r="64591" b="-144"/>
            <a:stretch/>
          </p:blipFill>
          <p:spPr>
            <a:xfrm>
              <a:off x="2602800" y="5915520"/>
              <a:ext cx="1998720" cy="936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71" name="Group 23"/>
          <p:cNvGrpSpPr/>
          <p:nvPr/>
        </p:nvGrpSpPr>
        <p:grpSpPr>
          <a:xfrm>
            <a:off x="-4320" y="5918400"/>
            <a:ext cx="9306000" cy="936360"/>
            <a:chOff x="-4320" y="5918400"/>
            <a:chExt cx="9306000" cy="936360"/>
          </a:xfrm>
        </p:grpSpPr>
        <p:sp>
          <p:nvSpPr>
            <p:cNvPr id="172" name="Rectangle 16"/>
            <p:cNvSpPr/>
            <p:nvPr/>
          </p:nvSpPr>
          <p:spPr>
            <a:xfrm>
              <a:off x="-4320" y="6187320"/>
              <a:ext cx="4909680" cy="6577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73" name="Group 17"/>
            <p:cNvGrpSpPr/>
            <p:nvPr/>
          </p:nvGrpSpPr>
          <p:grpSpPr>
            <a:xfrm>
              <a:off x="159120" y="5918400"/>
              <a:ext cx="9142560" cy="936360"/>
              <a:chOff x="159120" y="5918400"/>
              <a:chExt cx="9142560" cy="936360"/>
            </a:xfrm>
          </p:grpSpPr>
          <p:pic>
            <p:nvPicPr>
              <p:cNvPr id="174" name="Picture 18" descr="A close-up of a logo&#10;&#10;Descripción generada automáticamente"/>
              <p:cNvPicPr/>
              <p:nvPr/>
            </p:nvPicPr>
            <p:blipFill>
              <a:blip r:embed="rId8"/>
              <a:stretch/>
            </p:blipFill>
            <p:spPr>
              <a:xfrm>
                <a:off x="4621680" y="6503760"/>
                <a:ext cx="277920" cy="157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5" name="Imagen 21" descr="A person speaking to a speaker&#10;&#10;Descripción generada automáticamente"/>
              <p:cNvPicPr/>
              <p:nvPr/>
            </p:nvPicPr>
            <p:blipFill>
              <a:blip r:embed="rId9"/>
              <a:srcRect l="34922" t="90520" r="27458" b="-184"/>
              <a:stretch/>
            </p:blipFill>
            <p:spPr>
              <a:xfrm>
                <a:off x="4901760" y="6219360"/>
                <a:ext cx="4399920" cy="6354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6" name="Picture 20" descr="A green and blue letter e&#10;&#10;Descripción generada automáticamente"/>
              <p:cNvPicPr/>
              <p:nvPr/>
            </p:nvPicPr>
            <p:blipFill>
              <a:blip r:embed="rId10"/>
              <a:stretch/>
            </p:blipFill>
            <p:spPr>
              <a:xfrm>
                <a:off x="2329560" y="6432480"/>
                <a:ext cx="293400" cy="231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7" name="Imagen 21" descr=""/>
              <p:cNvPicPr/>
              <p:nvPr/>
            </p:nvPicPr>
            <p:blipFill>
              <a:blip r:embed="rId11"/>
              <a:srcRect l="915" t="85983" r="80868" b="-105"/>
              <a:stretch/>
            </p:blipFill>
            <p:spPr>
              <a:xfrm>
                <a:off x="159120" y="5949720"/>
                <a:ext cx="2162160" cy="9050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8" name="Imagen 21" descr="A group of logos with text&#10;&#10;Descripción generada automáticamente"/>
              <p:cNvPicPr/>
              <p:nvPr/>
            </p:nvPicPr>
            <p:blipFill>
              <a:blip r:embed="rId12"/>
              <a:srcRect l="18554" t="85922" r="64591" b="-144"/>
              <a:stretch/>
            </p:blipFill>
            <p:spPr>
              <a:xfrm>
                <a:off x="2596320" y="5918400"/>
                <a:ext cx="2000520" cy="9115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cxnSp>
        <p:nvCxnSpPr>
          <p:cNvPr id="179" name="Conector recto 7"/>
          <p:cNvCxnSpPr/>
          <p:nvPr/>
        </p:nvCxnSpPr>
        <p:spPr>
          <a:xfrm>
            <a:off x="1036440" y="2074680"/>
            <a:ext cx="360" cy="381348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180" name="Picture 2" descr=""/>
          <p:cNvPicPr/>
          <p:nvPr/>
        </p:nvPicPr>
        <p:blipFill>
          <a:blip r:embed="rId13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sp>
        <p:nvSpPr>
          <p:cNvPr id="181" name="CuadroTexto 3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2/2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Imagen 15" descr="Logotipo, nombre de la empresa&#10;&#10;Descripción generada automáticamente"/>
          <p:cNvPicPr/>
          <p:nvPr/>
        </p:nvPicPr>
        <p:blipFill>
          <a:blip r:embed="rId14"/>
          <a:stretch/>
        </p:blipFill>
        <p:spPr>
          <a:xfrm>
            <a:off x="2246040" y="643320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183" name="Imagen 27" descr="Logotipo, nombre de la empresa&#10;&#10;Descripción generada automáticamente"/>
          <p:cNvPicPr/>
          <p:nvPr/>
        </p:nvPicPr>
        <p:blipFill>
          <a:blip r:embed="rId15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2" descr="AEE renueva su imagen corporativa y estrena logo - Asociación Empresarial  Eólica"/>
          <p:cNvPicPr/>
          <p:nvPr/>
        </p:nvPicPr>
        <p:blipFill>
          <a:blip r:embed="rId16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n 1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186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187" name="Forma libre: forma 18"/>
          <p:cNvSpPr/>
          <p:nvPr/>
        </p:nvSpPr>
        <p:spPr>
          <a:xfrm>
            <a:off x="1129320" y="2234520"/>
            <a:ext cx="10715760" cy="3534480"/>
          </a:xfrm>
          <a:custGeom>
            <a:avLst/>
            <a:gdLst>
              <a:gd name="textAreaLeft" fmla="*/ 0 w 10715760"/>
              <a:gd name="textAreaRight" fmla="*/ 10716120 w 10715760"/>
              <a:gd name="textAreaTop" fmla="*/ 0 h 3534480"/>
              <a:gd name="textAreaBottom" fmla="*/ 3534840 h 353448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"Análise do ciclo de vida". Webinar.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Este evento online irá analisar a quantificação das possíveis reduções de emissões de CO2 durante todo o ciclo de vida, bem como a redução de outros impactos, como o consumo de recursos hídricos ou minerais, através da Análise do Ciclo de Vida (ACV), rumo a uma mobilidade mais sustentável.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II Fórum de veículos pesados e autocarros. Evento.</a:t>
            </a:r>
            <a:r>
              <a:rPr b="1" i="1" lang="pt-PT" sz="1200" spc="-1" strike="noStrike">
                <a:solidFill>
                  <a:srgbClr val="ff0000"/>
                </a:solidFill>
                <a:latin typeface="Repsol"/>
                <a:ea typeface="Calibri"/>
              </a:rPr>
              <a:t>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Encontro que irá abordar os principais desafios que enfrentam os veículos pesados de mercadorias e passageiros quanto à descarbonização do transporte e da respetiva transformação tecnológica.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"Desafios e oportunidades da transição energética para as empresas da Comunidade Valenciana"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Debate sobre os desafios que se apresentam às pequenas e médias empresas da Comunidade Valenciana para avançar no seu percurso rumo à transição energética e sustentabilidade, bem como as oportunidades que daí derivam.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ABRIL</a:t>
            </a: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CuadroTexto 10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ítulo 3"/>
          <p:cNvSpPr/>
          <p:nvPr/>
        </p:nvSpPr>
        <p:spPr>
          <a:xfrm>
            <a:off x="229320" y="686160"/>
            <a:ext cx="42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2" name="Group 16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193" name="Rectangle 4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194" name="Group 5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195" name="Picture 6" descr="A close-up of a logo&#10;&#10;Descripción generada automáticamente"/>
              <p:cNvPicPr/>
              <p:nvPr/>
            </p:nvPicPr>
            <p:blipFill>
              <a:blip r:embed="rId3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96" name="Imagen 21" descr="A person speaking to a speaker&#10;&#10;Descripción generada automáticamente"/>
              <p:cNvPicPr/>
              <p:nvPr/>
            </p:nvPicPr>
            <p:blipFill>
              <a:blip r:embed="rId4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97" name="Picture 12" descr="A green and blue letter e&#10;&#10;Descripción generada automáticamente"/>
              <p:cNvPicPr/>
              <p:nvPr/>
            </p:nvPicPr>
            <p:blipFill>
              <a:blip r:embed="rId5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98" name="Imagen 21" descr=""/>
              <p:cNvPicPr/>
              <p:nvPr/>
            </p:nvPicPr>
            <p:blipFill>
              <a:blip r:embed="rId6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99" name="Imagen 21" descr="A group of logos with text&#10;&#10;Descripción generada automáticamente"/>
              <p:cNvPicPr/>
              <p:nvPr/>
            </p:nvPicPr>
            <p:blipFill>
              <a:blip r:embed="rId7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cxnSp>
        <p:nvCxnSpPr>
          <p:cNvPr id="200" name="Conector recto 7"/>
          <p:cNvCxnSpPr/>
          <p:nvPr/>
        </p:nvCxnSpPr>
        <p:spPr>
          <a:xfrm>
            <a:off x="1036440" y="1999080"/>
            <a:ext cx="360" cy="394488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201" name="Picture 2" descr=""/>
          <p:cNvPicPr/>
          <p:nvPr/>
        </p:nvPicPr>
        <p:blipFill>
          <a:blip r:embed="rId8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202" name="Imagen 3" descr="Logotipo, nombre de la empresa&#10;&#10;Descripción generada automáticamente"/>
          <p:cNvPicPr/>
          <p:nvPr/>
        </p:nvPicPr>
        <p:blipFill>
          <a:blip r:embed="rId9"/>
          <a:stretch/>
        </p:blipFill>
        <p:spPr>
          <a:xfrm>
            <a:off x="2246040" y="6414120"/>
            <a:ext cx="430560" cy="241200"/>
          </a:xfrm>
          <a:prstGeom prst="rect">
            <a:avLst/>
          </a:prstGeom>
          <a:ln w="0">
            <a:noFill/>
          </a:ln>
        </p:spPr>
      </p:pic>
      <p:pic>
        <p:nvPicPr>
          <p:cNvPr id="203" name="Imagen 21" descr="Logotipo, nombre de la empresa&#10;&#10;Descripción generada automáticamente"/>
          <p:cNvPicPr/>
          <p:nvPr/>
        </p:nvPicPr>
        <p:blipFill>
          <a:blip r:embed="rId10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sp>
        <p:nvSpPr>
          <p:cNvPr id="204" name="CuadroTexto 22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1/2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Picture 2" descr="AEE renueva su imagen corporativa y estrena logo - Asociación Empresarial  Eólica"/>
          <p:cNvPicPr/>
          <p:nvPr/>
        </p:nvPicPr>
        <p:blipFill>
          <a:blip r:embed="rId11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n 1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07" name="Imagen 31" descr=""/>
          <p:cNvPicPr/>
          <p:nvPr/>
        </p:nvPicPr>
        <p:blipFill>
          <a:blip r:embed="rId2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208" name="Forma libre: forma 18"/>
          <p:cNvSpPr/>
          <p:nvPr/>
        </p:nvSpPr>
        <p:spPr>
          <a:xfrm>
            <a:off x="1110960" y="1999080"/>
            <a:ext cx="10715760" cy="3534480"/>
          </a:xfrm>
          <a:custGeom>
            <a:avLst/>
            <a:gdLst>
              <a:gd name="textAreaLeft" fmla="*/ 0 w 10715760"/>
              <a:gd name="textAreaRight" fmla="*/ 10716120 w 10715760"/>
              <a:gd name="textAreaTop" fmla="*/ 0 h 3534480"/>
              <a:gd name="textAreaBottom" fmla="*/ 3534840 h 353448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0000"/>
                </a:solidFill>
                <a:latin typeface="Repsol"/>
                <a:ea typeface="Calibri"/>
              </a:rPr>
              <a:t> </a:t>
            </a: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"O papel da tecnologia rumo ao net zero".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Evento que irá abordar as diferentes tecnologias existentes rumo ao net zero. O setor energético tem um papel determinante no desafio global das alterações climáticas, mas não é o único. Neste contexto, é necessário dar espaço para que cada setor económico seja livre de desenvolver a tecnologia mais adequada para cumprir os desafios de descarbonização que enfrenta. 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"Tecnologias de emissões negativas".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Este evento online irá analisar as diferentes tecnologias de emissões negativas existentes, respetivo funcionamento simplificado e grau de amadurecimento, bem como o seu potencial de eliminação de CO2.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Ciclo de duas "master classes" sobre eficiência energética e certificados de poupança energética. Webinar (I).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-Regular"/>
                <a:ea typeface="Calibri"/>
              </a:rPr>
              <a:t>A eficiência é fundamental para a transição energética. Este assunto será o tema central de </a:t>
            </a: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dois webinars ministrados por alguns dos principais especialistas do setor, que irão abordar os desafios e oportunidades para tornar as nossas cidades e habitações mais eficientes do ponto de vista energético.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ABRIL</a:t>
            </a: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ítulo 3"/>
          <p:cNvSpPr/>
          <p:nvPr/>
        </p:nvSpPr>
        <p:spPr>
          <a:xfrm>
            <a:off x="229320" y="265680"/>
            <a:ext cx="33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CuadroTexto 10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ítulo 3"/>
          <p:cNvSpPr/>
          <p:nvPr/>
        </p:nvSpPr>
        <p:spPr>
          <a:xfrm>
            <a:off x="229320" y="686160"/>
            <a:ext cx="42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3" name="Group 16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214" name="Rectangle 4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15" name="Group 5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216" name="Picture 6" descr="A close-up of a logo&#10;&#10;Descripción generada automáticamente"/>
              <p:cNvPicPr/>
              <p:nvPr/>
            </p:nvPicPr>
            <p:blipFill>
              <a:blip r:embed="rId3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17" name="Imagen 21" descr="A person speaking to a speaker&#10;&#10;Descripción generada automáticamente"/>
              <p:cNvPicPr/>
              <p:nvPr/>
            </p:nvPicPr>
            <p:blipFill>
              <a:blip r:embed="rId4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18" name="Picture 12" descr="A green and blue letter e&#10;&#10;Descripción generada automáticamente"/>
              <p:cNvPicPr/>
              <p:nvPr/>
            </p:nvPicPr>
            <p:blipFill>
              <a:blip r:embed="rId5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19" name="Imagen 21" descr=""/>
              <p:cNvPicPr/>
              <p:nvPr/>
            </p:nvPicPr>
            <p:blipFill>
              <a:blip r:embed="rId6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0" name="Imagen 21" descr="A group of logos with text&#10;&#10;Descripción generada automáticamente"/>
              <p:cNvPicPr/>
              <p:nvPr/>
            </p:nvPicPr>
            <p:blipFill>
              <a:blip r:embed="rId7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cxnSp>
        <p:nvCxnSpPr>
          <p:cNvPr id="221" name="Conector recto 7"/>
          <p:cNvCxnSpPr/>
          <p:nvPr/>
        </p:nvCxnSpPr>
        <p:spPr>
          <a:xfrm>
            <a:off x="1036440" y="1999080"/>
            <a:ext cx="360" cy="394488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pic>
        <p:nvPicPr>
          <p:cNvPr id="222" name="Picture 2" descr=""/>
          <p:cNvPicPr/>
          <p:nvPr/>
        </p:nvPicPr>
        <p:blipFill>
          <a:blip r:embed="rId8"/>
          <a:stretch/>
        </p:blipFill>
        <p:spPr>
          <a:xfrm>
            <a:off x="6037200" y="64832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223" name="Imagen 3" descr="Logotipo, nombre de la empresa&#10;&#10;Descripción generada automáticamente"/>
          <p:cNvPicPr/>
          <p:nvPr/>
        </p:nvPicPr>
        <p:blipFill>
          <a:blip r:embed="rId9"/>
          <a:stretch/>
        </p:blipFill>
        <p:spPr>
          <a:xfrm>
            <a:off x="4601520" y="6408720"/>
            <a:ext cx="350640" cy="330120"/>
          </a:xfrm>
          <a:prstGeom prst="rect">
            <a:avLst/>
          </a:prstGeom>
          <a:ln w="0">
            <a:noFill/>
          </a:ln>
        </p:spPr>
      </p:pic>
      <p:pic>
        <p:nvPicPr>
          <p:cNvPr id="224" name="Imagen 17" descr="Logotipo, nombre de la empresa&#10;&#10;Descripción generada automáticamente"/>
          <p:cNvPicPr/>
          <p:nvPr/>
        </p:nvPicPr>
        <p:blipFill>
          <a:blip r:embed="rId10"/>
          <a:stretch/>
        </p:blipFill>
        <p:spPr>
          <a:xfrm>
            <a:off x="2246040" y="6414120"/>
            <a:ext cx="430560" cy="241200"/>
          </a:xfrm>
          <a:prstGeom prst="rect">
            <a:avLst/>
          </a:prstGeom>
          <a:ln w="0">
            <a:noFill/>
          </a:ln>
        </p:spPr>
      </p:pic>
      <p:sp>
        <p:nvSpPr>
          <p:cNvPr id="225" name="CuadroTexto 20"/>
          <p:cNvSpPr/>
          <p:nvPr/>
        </p:nvSpPr>
        <p:spPr>
          <a:xfrm>
            <a:off x="11283480" y="6090120"/>
            <a:ext cx="4071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2/2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Picture 2" descr="AEE renueva su imagen corporativa y estrena logo - Asociación Empresarial  Eólica"/>
          <p:cNvPicPr/>
          <p:nvPr/>
        </p:nvPicPr>
        <p:blipFill>
          <a:blip r:embed="rId11"/>
          <a:stretch/>
        </p:blipFill>
        <p:spPr>
          <a:xfrm>
            <a:off x="658800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16"/>
          <p:cNvGrpSpPr/>
          <p:nvPr/>
        </p:nvGrpSpPr>
        <p:grpSpPr>
          <a:xfrm>
            <a:off x="4680" y="5915520"/>
            <a:ext cx="9297000" cy="936720"/>
            <a:chOff x="4680" y="5915520"/>
            <a:chExt cx="9297000" cy="936720"/>
          </a:xfrm>
        </p:grpSpPr>
        <p:sp>
          <p:nvSpPr>
            <p:cNvPr id="228" name="Rectangle 4"/>
            <p:cNvSpPr/>
            <p:nvPr/>
          </p:nvSpPr>
          <p:spPr>
            <a:xfrm>
              <a:off x="4680" y="6172200"/>
              <a:ext cx="4905000" cy="676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grpSp>
          <p:nvGrpSpPr>
            <p:cNvPr id="229" name="Group 5"/>
            <p:cNvGrpSpPr/>
            <p:nvPr/>
          </p:nvGrpSpPr>
          <p:grpSpPr>
            <a:xfrm>
              <a:off x="168120" y="5915520"/>
              <a:ext cx="9133560" cy="936720"/>
              <a:chOff x="168120" y="5915520"/>
              <a:chExt cx="9133560" cy="936720"/>
            </a:xfrm>
          </p:grpSpPr>
          <p:pic>
            <p:nvPicPr>
              <p:cNvPr id="230" name="Picture 6" descr="A close-up of a logo&#10;&#10;Descripción generada automáticamente"/>
              <p:cNvPicPr/>
              <p:nvPr/>
            </p:nvPicPr>
            <p:blipFill>
              <a:blip r:embed="rId1"/>
              <a:stretch/>
            </p:blipFill>
            <p:spPr>
              <a:xfrm>
                <a:off x="4626360" y="6487560"/>
                <a:ext cx="277920" cy="161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31" name="Imagen 21" descr="A person speaking to a speaker&#10;&#10;Descripción generada automáticamente"/>
              <p:cNvPicPr/>
              <p:nvPr/>
            </p:nvPicPr>
            <p:blipFill>
              <a:blip r:embed="rId2"/>
              <a:srcRect l="34922" t="90520" r="27458" b="-184"/>
              <a:stretch/>
            </p:blipFill>
            <p:spPr>
              <a:xfrm>
                <a:off x="4906080" y="6195600"/>
                <a:ext cx="4395600" cy="652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32" name="Picture 12" descr="A green and blue letter e&#10;&#10;Descripción generada automáticamente"/>
              <p:cNvPicPr/>
              <p:nvPr/>
            </p:nvPicPr>
            <p:blipFill>
              <a:blip r:embed="rId3"/>
              <a:stretch/>
            </p:blipFill>
            <p:spPr>
              <a:xfrm>
                <a:off x="2336400" y="6414120"/>
                <a:ext cx="293040" cy="237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33" name="Imagen 21" descr=""/>
              <p:cNvPicPr/>
              <p:nvPr/>
            </p:nvPicPr>
            <p:blipFill>
              <a:blip r:embed="rId4"/>
              <a:srcRect l="915" t="85983" r="80868" b="-105"/>
              <a:stretch/>
            </p:blipFill>
            <p:spPr>
              <a:xfrm>
                <a:off x="168120" y="5918400"/>
                <a:ext cx="2160000" cy="929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34" name="Imagen 21" descr="A group of logos with text&#10;&#10;Descripción generada automáticamente"/>
              <p:cNvPicPr/>
              <p:nvPr/>
            </p:nvPicPr>
            <p:blipFill>
              <a:blip r:embed="rId5"/>
              <a:srcRect l="18554" t="85922" r="64591" b="-144"/>
              <a:stretch/>
            </p:blipFill>
            <p:spPr>
              <a:xfrm>
                <a:off x="2602800" y="5915520"/>
                <a:ext cx="1998720" cy="9367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235" name="Imagen 13" descr=""/>
          <p:cNvPicPr/>
          <p:nvPr/>
        </p:nvPicPr>
        <p:blipFill>
          <a:blip r:embed="rId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36" name="Imagen 31" descr=""/>
          <p:cNvPicPr/>
          <p:nvPr/>
        </p:nvPicPr>
        <p:blipFill>
          <a:blip r:embed="rId7"/>
          <a:stretch/>
        </p:blipFill>
        <p:spPr>
          <a:xfrm>
            <a:off x="9830520" y="312840"/>
            <a:ext cx="2095920" cy="342720"/>
          </a:xfrm>
          <a:prstGeom prst="rect">
            <a:avLst/>
          </a:prstGeom>
          <a:ln w="0">
            <a:noFill/>
          </a:ln>
        </p:spPr>
      </p:pic>
      <p:sp>
        <p:nvSpPr>
          <p:cNvPr id="237" name="Título 3"/>
          <p:cNvSpPr/>
          <p:nvPr/>
        </p:nvSpPr>
        <p:spPr>
          <a:xfrm rot="16200000">
            <a:off x="-1186560" y="3546720"/>
            <a:ext cx="3813120" cy="9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</a:pPr>
            <a:r>
              <a:rPr b="1" lang="pt-PT" sz="4300" spc="-1" strike="noStrike">
                <a:solidFill>
                  <a:srgbClr val="ff6200"/>
                </a:solidFill>
                <a:latin typeface="Repsol"/>
                <a:ea typeface="Calibri Light"/>
              </a:rPr>
              <a:t>MAIO</a:t>
            </a:r>
            <a:endParaRPr b="0" lang="pt-PT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ítulo 3"/>
          <p:cNvSpPr/>
          <p:nvPr/>
        </p:nvSpPr>
        <p:spPr>
          <a:xfrm>
            <a:off x="229320" y="265680"/>
            <a:ext cx="319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Programação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CuadroTexto 10"/>
          <p:cNvSpPr/>
          <p:nvPr/>
        </p:nvSpPr>
        <p:spPr>
          <a:xfrm>
            <a:off x="229320" y="1209960"/>
            <a:ext cx="69094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ffffff"/>
                </a:solidFill>
                <a:latin typeface="Repsol"/>
                <a:ea typeface="Calibri"/>
              </a:rPr>
              <a:t>Esta programação está sujeita a alterações. A inscrição estará disponível com duas semanas de antecedência no calendário do Open Room.  As gravações dos eventos passados estão disponíveis no Open Room.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Título 3"/>
          <p:cNvSpPr/>
          <p:nvPr/>
        </p:nvSpPr>
        <p:spPr>
          <a:xfrm>
            <a:off x="229320" y="686160"/>
            <a:ext cx="427068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100000"/>
              </a:lnSpc>
            </a:pPr>
            <a:r>
              <a:rPr b="1" lang="pt-PT" sz="3200" spc="-1" strike="noStrike">
                <a:solidFill>
                  <a:srgbClr val="ffffff"/>
                </a:solidFill>
                <a:latin typeface="Repsol"/>
                <a:ea typeface="Calibri Light"/>
              </a:rPr>
              <a:t>Open Room 2025</a:t>
            </a:r>
            <a:endParaRPr b="0" lang="pt-PT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41" name="Conector recto 7"/>
          <p:cNvCxnSpPr/>
          <p:nvPr/>
        </p:nvCxnSpPr>
        <p:spPr>
          <a:xfrm>
            <a:off x="1036440" y="2082960"/>
            <a:ext cx="360" cy="3962880"/>
          </a:xfrm>
          <a:prstGeom prst="straightConnector1">
            <a:avLst/>
          </a:prstGeom>
          <a:ln w="28575">
            <a:solidFill>
              <a:srgbClr val="ff6200"/>
            </a:solidFill>
          </a:ln>
        </p:spPr>
      </p:cxnSp>
      <p:sp>
        <p:nvSpPr>
          <p:cNvPr id="242" name="Forma libre: forma 18"/>
          <p:cNvSpPr/>
          <p:nvPr/>
        </p:nvSpPr>
        <p:spPr>
          <a:xfrm>
            <a:off x="1210680" y="2082960"/>
            <a:ext cx="10715760" cy="3962160"/>
          </a:xfrm>
          <a:custGeom>
            <a:avLst/>
            <a:gdLst>
              <a:gd name="textAreaLeft" fmla="*/ 0 w 10715760"/>
              <a:gd name="textAreaRight" fmla="*/ 10716120 w 10715760"/>
              <a:gd name="textAreaTop" fmla="*/ 0 h 3962160"/>
              <a:gd name="textAreaBottom" fmla="*/ 3962520 h 3962160"/>
            </a:gdLst>
            <a:ahLst/>
            <a:rect l="textAreaLeft" t="textAreaTop" r="textAreaRight" b="textAreaBottom"/>
            <a:pathLst>
              <a:path w="3890103" h="5308041">
                <a:moveTo>
                  <a:pt x="0" y="0"/>
                </a:moveTo>
                <a:lnTo>
                  <a:pt x="3890104" y="0"/>
                </a:lnTo>
                <a:lnTo>
                  <a:pt x="3890104" y="5308041"/>
                </a:lnTo>
                <a:lnTo>
                  <a:pt x="0" y="5308041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"Relevância da diversidade para a transição energética". Evento de networking.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Jornada que irá centrar-se na importância da diversidade para enfrentar os desafios rumo ao net zero.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"Descarbonização da indústria alimentar".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Este webinar irá refletir sobre os desafios da indústria alimentar no seu compromisso com a descarbonização e as alternativas tecnológicas que o tornarão possível.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"Desafios e oportunidades da transição energética no setor agroalimentar". Evento.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Especialistas de diferentes setores irão debater a descarbonização no setor agroalimentar: tendências, desafios e oportunidades.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"Biofuel". Webinar.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Os combustíveis sintéticos (ou e-fuels), juntamente com os biocombustíveis e o hidrogénio renovável, são os principais exemplos deste tipo de soluções sustentáveis para a mobilidade, e que já são uma realidade. Este webinar irá refletir sobre esta e outras questões.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"Empreendimento na transição energética". Evento de networking.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 </a:t>
            </a:r>
            <a:r>
              <a:rPr b="0" lang="pt-PT" sz="1200" spc="-1" strike="noStrike">
                <a:solidFill>
                  <a:srgbClr val="000000"/>
                </a:solidFill>
                <a:latin typeface="Repsol"/>
                <a:ea typeface="Calibri"/>
              </a:rPr>
              <a:t>Reflexão com os diversos organizadores que irá destacar a importância do mundo do empreendedorismo em projetos que se enquadram na transição energética.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i="1" lang="pt-PT" sz="1200" spc="-1" strike="noStrike">
                <a:solidFill>
                  <a:srgbClr val="ff6200"/>
                </a:solidFill>
                <a:latin typeface="Repsol"/>
                <a:ea typeface="Calibri"/>
              </a:rPr>
              <a:t>Ciclo de duas "master classes" sobre eficiência energética e certificados de poupança energética. Webinar (II).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latin typeface="Repsol-Regular"/>
                <a:ea typeface="Calibri"/>
              </a:rPr>
              <a:t>A eficiência é fundamental para a transição energética. Este assunto será o tema central de </a:t>
            </a:r>
            <a:r>
              <a:rPr b="0" lang="pt-PT" sz="1200" spc="-1" strike="noStrike">
                <a:solidFill>
                  <a:schemeClr val="dk1"/>
                </a:solidFill>
                <a:latin typeface="Repsol"/>
                <a:ea typeface="Calibri"/>
              </a:rPr>
              <a:t>dois webinars ministrados por alguns dos principais especialistas do setor, que irão abordar os desafios e oportunidades para tornar as nossas cidades e habitações mais eficientes do ponto de vista energético. </a:t>
            </a: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pt-P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Picture 2" descr=""/>
          <p:cNvPicPr/>
          <p:nvPr/>
        </p:nvPicPr>
        <p:blipFill>
          <a:blip r:embed="rId8"/>
          <a:stretch/>
        </p:blipFill>
        <p:spPr>
          <a:xfrm>
            <a:off x="5473440" y="6497640"/>
            <a:ext cx="529560" cy="161640"/>
          </a:xfrm>
          <a:prstGeom prst="rect">
            <a:avLst/>
          </a:prstGeom>
          <a:ln w="0">
            <a:noFill/>
          </a:ln>
        </p:spPr>
      </p:pic>
      <p:pic>
        <p:nvPicPr>
          <p:cNvPr id="244" name="Imagen 8" descr="Logotipo, nombre de la empresa&#10;&#10;Descripción generada automáticamente"/>
          <p:cNvPicPr/>
          <p:nvPr/>
        </p:nvPicPr>
        <p:blipFill>
          <a:blip r:embed="rId9"/>
          <a:stretch/>
        </p:blipFill>
        <p:spPr>
          <a:xfrm>
            <a:off x="8723160" y="6390720"/>
            <a:ext cx="589680" cy="3301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AEE renueva su imagen corporativa y estrena logo - Asociación Empresarial  Eólica"/>
          <p:cNvPicPr/>
          <p:nvPr/>
        </p:nvPicPr>
        <p:blipFill>
          <a:blip r:embed="rId10"/>
          <a:stretch/>
        </p:blipFill>
        <p:spPr>
          <a:xfrm>
            <a:off x="6035040" y="6449760"/>
            <a:ext cx="550800" cy="23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Calibri Light" panose="020f0302020204030204" pitchFamily="0" charset="1"/>
        <a:cs typeface="Arial" pitchFamily="0" charset="1"/>
      </a:majorFont>
      <a:minorFont>
        <a:latin typeface="Calibri" panose="020f0502020204030204" pitchFamily="0" charset="1"/>
        <a:ea typeface="Calibri" panose="020f0502020204030204" pitchFamily="0" charset="1"/>
        <a:cs typeface="Arial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b2da15-a5f7-4f80-a8dd-5e5c71f45694" xsi:nil="true"/>
    <lcf76f155ced4ddcb4097134ff3c332f xmlns="d7e34bcc-e5ca-4ac3-aca3-44641425da9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742BC992C109441B1DEB9AC18092308" ma:contentTypeVersion="18" ma:contentTypeDescription="Crear nuevo documento." ma:contentTypeScope="" ma:versionID="f692370ac5d221ac7612f874341a8e8a">
  <xsd:schema xmlns:xsd="http://www.w3.org/2001/XMLSchema" xmlns:xs="http://www.w3.org/2001/XMLSchema" xmlns:p="http://schemas.microsoft.com/office/2006/metadata/properties" xmlns:ns2="d7e34bcc-e5ca-4ac3-aca3-44641425da93" xmlns:ns3="b0c51084-bc72-4e51-952b-333a9e07ae6d" xmlns:ns4="40b2da15-a5f7-4f80-a8dd-5e5c71f45694" targetNamespace="http://schemas.microsoft.com/office/2006/metadata/properties" ma:root="true" ma:fieldsID="c20411772a37060341b39067aaf889a1" ns2:_="" ns3:_="" ns4:_="">
    <xsd:import namespace="d7e34bcc-e5ca-4ac3-aca3-44641425da93"/>
    <xsd:import namespace="b0c51084-bc72-4e51-952b-333a9e07ae6d"/>
    <xsd:import namespace="40b2da15-a5f7-4f80-a8dd-5e5c71f456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34bcc-e5ca-4ac3-aca3-44641425d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31e8f0b5-d6eb-43dc-a6f4-2c82414828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51084-bc72-4e51-952b-333a9e07ae6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b2da15-a5f7-4f80-a8dd-5e5c71f4569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6c37531-e18b-4cb0-9f4d-4d60d9b961aa}" ma:internalName="TaxCatchAll" ma:showField="CatchAllData" ma:web="b0c51084-bc72-4e51-952b-333a9e07ae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E35222-F76E-434E-AF0B-08A92265C5CC}">
  <ds:schemaRefs>
    <ds:schemaRef ds:uri="40b2da15-a5f7-4f80-a8dd-5e5c71f45694"/>
    <ds:schemaRef ds:uri="b0c51084-bc72-4e51-952b-333a9e07ae6d"/>
    <ds:schemaRef ds:uri="d7e34bcc-e5ca-4ac3-aca3-44641425da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54CF20-80F3-4D9C-BFC0-6AC96CF52437}">
  <ds:schemaRefs>
    <ds:schemaRef ds:uri="40b2da15-a5f7-4f80-a8dd-5e5c71f45694"/>
    <ds:schemaRef ds:uri="b0c51084-bc72-4e51-952b-333a9e07ae6d"/>
    <ds:schemaRef ds:uri="d7e34bcc-e5ca-4ac3-aca3-44641425da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DF0D65C-00D6-49B3-8AAE-3DAC0ECDE64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1119503-6b46-4a43-a658-e1d3aca29592}" enabled="1" method="Standard" siteId="{0a25214f-ee52-483c-b96b-dc79f3227a6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</TotalTime>
  <Application>LibreOffice/7.6.4.1$Windows_X86_64 LibreOffice_project/e19e193f88cd6c0525a17fb7a176ed8e6a3e2aa1</Application>
  <AppVersion>15.0000</AppVersion>
  <Paragraphs>174</Paragraphs>
  <Company>Repsol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2024-01-09T13:45:40Z</dcterms:created>
  <dc:creator>COSTA GONZÁLEZ, BLANCA</dc:creator>
  <dc:description/>
  <dc:language>pt-PT</dc:language>
  <cp:lastModifiedBy/>
  <cp:lastPrinted>2024-02-06T09:31:08Z</cp:lastPrinted>
  <dcterms:modified xsi:type="dcterms:W3CDTF">2025-01-16T17:25:27Z</dcterms:modified>
  <cp:revision>10</cp:revision>
  <dc:subject/>
  <dc:title>Programación Open Room 2024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0x0101003EF1F92573EE3341BFEC1ED636C7D48B</vt:lpwstr>
  </property>
  <property fmtid="{D5CDD505-2E9C-101B-9397-08002B2CF9AE}" pid="3" name="MSIP_Label_d1119503-6b46-4a43-a658-e1d3aca29592_ActionId">
    <vt:lpwstr>18470132-d1bc-41bd-af65-f9e24377b49a</vt:lpwstr>
  </property>
  <property fmtid="{D5CDD505-2E9C-101B-9397-08002B2CF9AE}" pid="4" name="MSIP_Label_d1119503-6b46-4a43-a658-e1d3aca29592_ContentBits">
    <vt:lpwstr>0</vt:lpwstr>
  </property>
  <property fmtid="{D5CDD505-2E9C-101B-9397-08002B2CF9AE}" pid="5" name="MSIP_Label_d1119503-6b46-4a43-a658-e1d3aca29592_Enabled">
    <vt:lpwstr>true</vt:lpwstr>
  </property>
  <property fmtid="{D5CDD505-2E9C-101B-9397-08002B2CF9AE}" pid="6" name="MSIP_Label_d1119503-6b46-4a43-a658-e1d3aca29592_Method">
    <vt:lpwstr>Standard</vt:lpwstr>
  </property>
  <property fmtid="{D5CDD505-2E9C-101B-9397-08002B2CF9AE}" pid="7" name="MSIP_Label_d1119503-6b46-4a43-a658-e1d3aca29592_Name">
    <vt:lpwstr>No Additional Protections</vt:lpwstr>
  </property>
  <property fmtid="{D5CDD505-2E9C-101B-9397-08002B2CF9AE}" pid="8" name="MSIP_Label_d1119503-6b46-4a43-a658-e1d3aca29592_SetDate">
    <vt:lpwstr>2024-01-09T13:45:41Z</vt:lpwstr>
  </property>
  <property fmtid="{D5CDD505-2E9C-101B-9397-08002B2CF9AE}" pid="9" name="MSIP_Label_d1119503-6b46-4a43-a658-e1d3aca29592_SiteId">
    <vt:lpwstr>0a25214f-ee52-483c-b96b-dc79f3227a6f</vt:lpwstr>
  </property>
  <property fmtid="{D5CDD505-2E9C-101B-9397-08002B2CF9AE}" pid="10" name="MediaServiceImageTags">
    <vt:lpwstr/>
  </property>
  <property fmtid="{D5CDD505-2E9C-101B-9397-08002B2CF9AE}" pid="11" name="Notes">
    <vt:i4>12</vt:i4>
  </property>
  <property fmtid="{D5CDD505-2E9C-101B-9397-08002B2CF9AE}" pid="12" name="PresentationFormat">
    <vt:lpwstr>Widescreen</vt:lpwstr>
  </property>
  <property fmtid="{D5CDD505-2E9C-101B-9397-08002B2CF9AE}" pid="13" name="Slides">
    <vt:i4>17</vt:i4>
  </property>
</Properties>
</file>