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146848420" r:id="rId5"/>
    <p:sldId id="2146848432" r:id="rId6"/>
    <p:sldId id="2146848422" r:id="rId7"/>
    <p:sldId id="2146848436" r:id="rId8"/>
    <p:sldId id="2146848434" r:id="rId9"/>
    <p:sldId id="2146848423" r:id="rId10"/>
    <p:sldId id="2146848424" r:id="rId11"/>
    <p:sldId id="2146848435" r:id="rId12"/>
    <p:sldId id="2146848425" r:id="rId13"/>
    <p:sldId id="2146848426" r:id="rId14"/>
    <p:sldId id="2146848437" r:id="rId15"/>
    <p:sldId id="2146848427" r:id="rId16"/>
    <p:sldId id="2146848428" r:id="rId17"/>
    <p:sldId id="2146848429" r:id="rId18"/>
    <p:sldId id="2146848430" r:id="rId19"/>
    <p:sldId id="2146848433" r:id="rId20"/>
    <p:sldId id="2146848431" r:id="rId21"/>
  </p:sldIdLst>
  <p:sldSz cx="12192000" cy="6858000"/>
  <p:notesSz cx="6797675" cy="9926638"/>
  <p:custDataLst>
    <p:tags r:id="rId23"/>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545096-F12E-1320-D238-95B31F923E5D}" v="2" dt="2025-01-15T13:02:22.128"/>
    <p1510:client id="{F5280FA1-F7DC-4173-BDA7-B7A5A09EB57C}" v="443" dt="2025-01-14T10:02:47.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70DC22-D144-4A4D-9830-499D6610176E}" type="datetimeFigureOut">
              <a:rPr lang="es-ES" smtClean="0"/>
              <a:t>16/01/2025</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022D0F1-3D0E-4766-A287-81AF2AF9D558}" type="slidenum">
              <a:rPr lang="es-ES" smtClean="0"/>
              <a:t>‹Nº›</a:t>
            </a:fld>
            <a:endParaRPr lang="es-ES"/>
          </a:p>
        </p:txBody>
      </p:sp>
    </p:spTree>
    <p:extLst>
      <p:ext uri="{BB962C8B-B14F-4D97-AF65-F5344CB8AC3E}">
        <p14:creationId xmlns:p14="http://schemas.microsoft.com/office/powerpoint/2010/main" val="3503005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a:t>
            </a:fld>
            <a:endParaRPr lang="es-ES"/>
          </a:p>
        </p:txBody>
      </p:sp>
    </p:spTree>
    <p:extLst>
      <p:ext uri="{BB962C8B-B14F-4D97-AF65-F5344CB8AC3E}">
        <p14:creationId xmlns:p14="http://schemas.microsoft.com/office/powerpoint/2010/main" val="383626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15</a:t>
            </a:fld>
            <a:endParaRPr lang="es-ES"/>
          </a:p>
        </p:txBody>
      </p:sp>
    </p:spTree>
    <p:extLst>
      <p:ext uri="{BB962C8B-B14F-4D97-AF65-F5344CB8AC3E}">
        <p14:creationId xmlns:p14="http://schemas.microsoft.com/office/powerpoint/2010/main" val="107484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16</a:t>
            </a:fld>
            <a:endParaRPr lang="es-ES"/>
          </a:p>
        </p:txBody>
      </p:sp>
    </p:spTree>
    <p:extLst>
      <p:ext uri="{BB962C8B-B14F-4D97-AF65-F5344CB8AC3E}">
        <p14:creationId xmlns:p14="http://schemas.microsoft.com/office/powerpoint/2010/main" val="3451810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17</a:t>
            </a:fld>
            <a:endParaRPr lang="es-ES"/>
          </a:p>
        </p:txBody>
      </p:sp>
    </p:spTree>
    <p:extLst>
      <p:ext uri="{BB962C8B-B14F-4D97-AF65-F5344CB8AC3E}">
        <p14:creationId xmlns:p14="http://schemas.microsoft.com/office/powerpoint/2010/main" val="130787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2</a:t>
            </a:fld>
            <a:endParaRPr lang="es-ES"/>
          </a:p>
        </p:txBody>
      </p:sp>
    </p:spTree>
    <p:extLst>
      <p:ext uri="{BB962C8B-B14F-4D97-AF65-F5344CB8AC3E}">
        <p14:creationId xmlns:p14="http://schemas.microsoft.com/office/powerpoint/2010/main" val="374073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3</a:t>
            </a:fld>
            <a:endParaRPr lang="es-ES"/>
          </a:p>
        </p:txBody>
      </p:sp>
    </p:spTree>
    <p:extLst>
      <p:ext uri="{BB962C8B-B14F-4D97-AF65-F5344CB8AC3E}">
        <p14:creationId xmlns:p14="http://schemas.microsoft.com/office/powerpoint/2010/main" val="64243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8</a:t>
            </a:fld>
            <a:endParaRPr lang="es-ES"/>
          </a:p>
        </p:txBody>
      </p:sp>
    </p:spTree>
    <p:extLst>
      <p:ext uri="{BB962C8B-B14F-4D97-AF65-F5344CB8AC3E}">
        <p14:creationId xmlns:p14="http://schemas.microsoft.com/office/powerpoint/2010/main" val="179099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9</a:t>
            </a:fld>
            <a:endParaRPr lang="es-ES"/>
          </a:p>
        </p:txBody>
      </p:sp>
    </p:spTree>
    <p:extLst>
      <p:ext uri="{BB962C8B-B14F-4D97-AF65-F5344CB8AC3E}">
        <p14:creationId xmlns:p14="http://schemas.microsoft.com/office/powerpoint/2010/main" val="69426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11</a:t>
            </a:fld>
            <a:endParaRPr lang="es-ES"/>
          </a:p>
        </p:txBody>
      </p:sp>
    </p:spTree>
    <p:extLst>
      <p:ext uri="{BB962C8B-B14F-4D97-AF65-F5344CB8AC3E}">
        <p14:creationId xmlns:p14="http://schemas.microsoft.com/office/powerpoint/2010/main" val="3439799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022D0F1-3D0E-4766-A287-81AF2AF9D558}" type="slidenum">
              <a:rPr lang="es-ES" smtClean="0"/>
              <a:t>12</a:t>
            </a:fld>
            <a:endParaRPr lang="es-ES"/>
          </a:p>
        </p:txBody>
      </p:sp>
    </p:spTree>
    <p:extLst>
      <p:ext uri="{BB962C8B-B14F-4D97-AF65-F5344CB8AC3E}">
        <p14:creationId xmlns:p14="http://schemas.microsoft.com/office/powerpoint/2010/main" val="292114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13</a:t>
            </a:fld>
            <a:endParaRPr lang="es-ES"/>
          </a:p>
        </p:txBody>
      </p:sp>
    </p:spTree>
    <p:extLst>
      <p:ext uri="{BB962C8B-B14F-4D97-AF65-F5344CB8AC3E}">
        <p14:creationId xmlns:p14="http://schemas.microsoft.com/office/powerpoint/2010/main" val="297272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022D0F1-3D0E-4766-A287-81AF2AF9D558}" type="slidenum">
              <a:rPr lang="es-ES" smtClean="0"/>
              <a:t>14</a:t>
            </a:fld>
            <a:endParaRPr lang="es-ES"/>
          </a:p>
        </p:txBody>
      </p:sp>
    </p:spTree>
    <p:extLst>
      <p:ext uri="{BB962C8B-B14F-4D97-AF65-F5344CB8AC3E}">
        <p14:creationId xmlns:p14="http://schemas.microsoft.com/office/powerpoint/2010/main" val="107514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5851C-2AFC-667A-7BC8-00E5FF515C6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471127D-BBDB-3CD8-5381-C46D2A6AB064}"/>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7E03EE1-9CBA-84FD-E2F3-8C245592588B}"/>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5" name="Marcador de pie de página 4">
            <a:extLst>
              <a:ext uri="{FF2B5EF4-FFF2-40B4-BE49-F238E27FC236}">
                <a16:creationId xmlns:a16="http://schemas.microsoft.com/office/drawing/2014/main" id="{D8AE9B43-5F25-2166-28D7-0AD25F29A0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908BD9-88BE-A862-223A-96E07BE34C3D}"/>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38544028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FAB48-1522-9758-4FA7-A151983037F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76444A1-3067-FBBC-3A08-07820E1529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BD55EB-8EA1-2103-9D88-D89BFDFC4F63}"/>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5" name="Marcador de pie de página 4">
            <a:extLst>
              <a:ext uri="{FF2B5EF4-FFF2-40B4-BE49-F238E27FC236}">
                <a16:creationId xmlns:a16="http://schemas.microsoft.com/office/drawing/2014/main" id="{8A00180C-1F7A-D9D1-8213-1E1CB20D65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BE757A-4C34-B622-A482-0664C8030F92}"/>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75482044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8F35F77-5FED-D827-80D6-46176042EA02}"/>
              </a:ext>
            </a:extLst>
          </p:cNvPr>
          <p:cNvSpPr>
            <a:spLocks noGrp="1"/>
          </p:cNvSpPr>
          <p:nvPr>
            <p:ph type="title" orient="vert"/>
          </p:nvPr>
        </p:nvSpPr>
        <p:spPr>
          <a:xfrm>
            <a:off x="8724899"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032EDD-DF5E-9DA8-E4F1-5CA6A69F8EC8}"/>
              </a:ext>
            </a:extLst>
          </p:cNvPr>
          <p:cNvSpPr>
            <a:spLocks noGrp="1"/>
          </p:cNvSpPr>
          <p:nvPr>
            <p:ph type="body" orient="vert" idx="1"/>
          </p:nvPr>
        </p:nvSpPr>
        <p:spPr>
          <a:xfrm>
            <a:off x="838199"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CCE932-D3E6-4EC8-54BA-9297618BF8DE}"/>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5" name="Marcador de pie de página 4">
            <a:extLst>
              <a:ext uri="{FF2B5EF4-FFF2-40B4-BE49-F238E27FC236}">
                <a16:creationId xmlns:a16="http://schemas.microsoft.com/office/drawing/2014/main" id="{5F2CF9D9-818C-C1D9-4AAD-7431B41D2B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D21419-4DAD-4182-8CCF-2F6166CC3D67}"/>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15884413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23012-E544-1898-3FEB-06758D35B82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3BC8FBD-273F-3354-B527-96DCBFB9BF8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B5CF45-44B5-BBEB-E79F-6F21D050D64E}"/>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5" name="Marcador de pie de página 4">
            <a:extLst>
              <a:ext uri="{FF2B5EF4-FFF2-40B4-BE49-F238E27FC236}">
                <a16:creationId xmlns:a16="http://schemas.microsoft.com/office/drawing/2014/main" id="{B32BB1C9-6AE0-9009-6CCB-96D32CECD9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1160CFC-CDEE-2A77-6D79-7D40DC1D3741}"/>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27684718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1A1BA-7B7B-E9FB-5178-A1A8D3E00ABD}"/>
              </a:ext>
            </a:extLst>
          </p:cNvPr>
          <p:cNvSpPr>
            <a:spLocks noGrp="1"/>
          </p:cNvSpPr>
          <p:nvPr>
            <p:ph type="title"/>
          </p:nvPr>
        </p:nvSpPr>
        <p:spPr>
          <a:xfrm>
            <a:off x="831852"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409E7D-5382-E006-B99D-22E6FFF16D34}"/>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F0282A3-3411-FAA8-1CE0-98BA90CC3B8B}"/>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5" name="Marcador de pie de página 4">
            <a:extLst>
              <a:ext uri="{FF2B5EF4-FFF2-40B4-BE49-F238E27FC236}">
                <a16:creationId xmlns:a16="http://schemas.microsoft.com/office/drawing/2014/main" id="{39F8B940-B308-05E9-2741-D6FDACB4E0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800329-9288-E26F-8D0C-68FB9E2C7AC6}"/>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6500986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B234A-451B-397E-E064-BC76E2C6E16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AB228F-1EF1-9048-35F5-3ADD98703F31}"/>
              </a:ext>
            </a:extLst>
          </p:cNvPr>
          <p:cNvSpPr>
            <a:spLocks noGrp="1"/>
          </p:cNvSpPr>
          <p:nvPr>
            <p:ph sz="half" idx="1"/>
          </p:nvPr>
        </p:nvSpPr>
        <p:spPr>
          <a:xfrm>
            <a:off x="838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76D362-BE5B-0214-3EF6-9FD64B576406}"/>
              </a:ext>
            </a:extLst>
          </p:cNvPr>
          <p:cNvSpPr>
            <a:spLocks noGrp="1"/>
          </p:cNvSpPr>
          <p:nvPr>
            <p:ph sz="half" idx="2"/>
          </p:nvPr>
        </p:nvSpPr>
        <p:spPr>
          <a:xfrm>
            <a:off x="6172201"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08154F4-D98C-A7AA-B50A-F664FDF7ED2A}"/>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6" name="Marcador de pie de página 5">
            <a:extLst>
              <a:ext uri="{FF2B5EF4-FFF2-40B4-BE49-F238E27FC236}">
                <a16:creationId xmlns:a16="http://schemas.microsoft.com/office/drawing/2014/main" id="{FC1EB72C-6F80-2416-8EEE-21AAD210A2B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8CD247-C2C2-A9AF-1C44-5DB8D4F0D809}"/>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32262611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90471E-747A-37E1-5DAF-FA55074AC084}"/>
              </a:ext>
            </a:extLst>
          </p:cNvPr>
          <p:cNvSpPr>
            <a:spLocks noGrp="1"/>
          </p:cNvSpPr>
          <p:nvPr>
            <p:ph type="title"/>
          </p:nvPr>
        </p:nvSpPr>
        <p:spPr>
          <a:xfrm>
            <a:off x="839789"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96B8554-1990-E6DA-775C-F21DB756870C}"/>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01D4AD1-A3CD-9BDE-53A4-827FC7EE9E09}"/>
              </a:ext>
            </a:extLst>
          </p:cNvPr>
          <p:cNvSpPr>
            <a:spLocks noGrp="1"/>
          </p:cNvSpPr>
          <p:nvPr>
            <p:ph sz="half" idx="2"/>
          </p:nvPr>
        </p:nvSpPr>
        <p:spPr>
          <a:xfrm>
            <a:off x="839789" y="2505076"/>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4980538-A791-0A56-B2D9-7B43985444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E01A5F7-E898-5A2A-F65A-B36343FC41E8}"/>
              </a:ext>
            </a:extLst>
          </p:cNvPr>
          <p:cNvSpPr>
            <a:spLocks noGrp="1"/>
          </p:cNvSpPr>
          <p:nvPr>
            <p:ph sz="quarter" idx="4"/>
          </p:nvPr>
        </p:nvSpPr>
        <p:spPr>
          <a:xfrm>
            <a:off x="6172202" y="2505076"/>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6893E3E-C7B2-4AF7-60E2-6FD5EEE4022B}"/>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8" name="Marcador de pie de página 7">
            <a:extLst>
              <a:ext uri="{FF2B5EF4-FFF2-40B4-BE49-F238E27FC236}">
                <a16:creationId xmlns:a16="http://schemas.microsoft.com/office/drawing/2014/main" id="{C464B148-0D6F-A86F-34B1-BB06507A6B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638E9C-2752-B5E5-EA37-F7DF29937DFF}"/>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4272786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ABD7E-751C-FF1F-ECD7-6EE9CCCC47D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82061D7-638F-5D5A-D4E6-3D862A126DF7}"/>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4" name="Marcador de pie de página 3">
            <a:extLst>
              <a:ext uri="{FF2B5EF4-FFF2-40B4-BE49-F238E27FC236}">
                <a16:creationId xmlns:a16="http://schemas.microsoft.com/office/drawing/2014/main" id="{287200BE-9767-82DF-951A-21806CEB3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7661072-134F-2744-1945-A2A9E5C8198F}"/>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39621804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57BDF7-90AC-7A38-FC7A-1C22B202217D}"/>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3" name="Marcador de pie de página 2">
            <a:extLst>
              <a:ext uri="{FF2B5EF4-FFF2-40B4-BE49-F238E27FC236}">
                <a16:creationId xmlns:a16="http://schemas.microsoft.com/office/drawing/2014/main" id="{81AABC37-D022-CCED-0D9B-726DEA282D0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20014B-A9A8-F70E-8FB2-0B8FAD3C4BC1}"/>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19537265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5783B-9083-0917-6E78-BE95FFE41C9A}"/>
              </a:ext>
            </a:extLst>
          </p:cNvPr>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B021BA-B1C9-0964-AC01-8DBB9602836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073DBA-4A41-1CB8-70D3-E3612C1084B3}"/>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ACEBAB-9130-B240-8E1F-A26588F6E117}"/>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6" name="Marcador de pie de página 5">
            <a:extLst>
              <a:ext uri="{FF2B5EF4-FFF2-40B4-BE49-F238E27FC236}">
                <a16:creationId xmlns:a16="http://schemas.microsoft.com/office/drawing/2014/main" id="{AC177A65-6A36-3CD2-4F43-1F1D4D16AE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6C29B3-0DB0-21A5-B56A-9CA858073FCA}"/>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296378379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FF170-A2D6-00BF-EC60-69969562D045}"/>
              </a:ext>
            </a:extLst>
          </p:cNvPr>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31529B-84DA-D67C-806B-91ED3D9D391C}"/>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s-ES"/>
          </a:p>
        </p:txBody>
      </p:sp>
      <p:sp>
        <p:nvSpPr>
          <p:cNvPr id="4" name="Marcador de texto 3">
            <a:extLst>
              <a:ext uri="{FF2B5EF4-FFF2-40B4-BE49-F238E27FC236}">
                <a16:creationId xmlns:a16="http://schemas.microsoft.com/office/drawing/2014/main" id="{E6316CFF-8A1B-F291-F6AD-614AEEE00ED8}"/>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C6BE4AC-DB0B-381C-2133-6CB4708E4957}"/>
              </a:ext>
            </a:extLst>
          </p:cNvPr>
          <p:cNvSpPr>
            <a:spLocks noGrp="1"/>
          </p:cNvSpPr>
          <p:nvPr>
            <p:ph type="dt" sz="half" idx="10"/>
          </p:nvPr>
        </p:nvSpPr>
        <p:spPr/>
        <p:txBody>
          <a:bodyPr/>
          <a:lstStyle/>
          <a:p>
            <a:fld id="{C0B3B09F-3F6D-4EB4-B6EC-386B1AE4A04F}" type="datetimeFigureOut">
              <a:rPr lang="es-ES" smtClean="0"/>
              <a:t>16/01/2025</a:t>
            </a:fld>
            <a:endParaRPr lang="es-ES"/>
          </a:p>
        </p:txBody>
      </p:sp>
      <p:sp>
        <p:nvSpPr>
          <p:cNvPr id="6" name="Marcador de pie de página 5">
            <a:extLst>
              <a:ext uri="{FF2B5EF4-FFF2-40B4-BE49-F238E27FC236}">
                <a16:creationId xmlns:a16="http://schemas.microsoft.com/office/drawing/2014/main" id="{0BC83A4A-5FEB-71F8-C733-6E8ADBFE47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4744E67-4175-6E6A-94A0-B781DFBBC1E4}"/>
              </a:ext>
            </a:extLst>
          </p:cNvPr>
          <p:cNvSpPr>
            <a:spLocks noGrp="1"/>
          </p:cNvSpPr>
          <p:nvPr>
            <p:ph type="sldNum" sz="quarter" idx="12"/>
          </p:nvPr>
        </p:nvSpPr>
        <p:spPr/>
        <p:txBody>
          <a:bodyPr/>
          <a:lstStyle/>
          <a:p>
            <a:fld id="{2FFC676C-EF0A-483E-96E9-8EF768B3E7E2}" type="slidenum">
              <a:rPr lang="es-ES" smtClean="0"/>
              <a:t>‹Nº›</a:t>
            </a:fld>
            <a:endParaRPr lang="es-ES"/>
          </a:p>
        </p:txBody>
      </p:sp>
    </p:spTree>
    <p:extLst>
      <p:ext uri="{BB962C8B-B14F-4D97-AF65-F5344CB8AC3E}">
        <p14:creationId xmlns:p14="http://schemas.microsoft.com/office/powerpoint/2010/main" val="2064820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EED2AD7-CF33-95CA-E14C-A8B501EC87F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F32D80-C947-F92E-0253-7667E958C0A3}"/>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B7BDB9-70C0-3E93-847B-2E179077798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3B09F-3F6D-4EB4-B6EC-386B1AE4A04F}" type="datetimeFigureOut">
              <a:rPr lang="es-ES" smtClean="0"/>
              <a:t>16/01/2025</a:t>
            </a:fld>
            <a:endParaRPr lang="es-ES"/>
          </a:p>
        </p:txBody>
      </p:sp>
      <p:sp>
        <p:nvSpPr>
          <p:cNvPr id="5" name="Marcador de pie de página 4">
            <a:extLst>
              <a:ext uri="{FF2B5EF4-FFF2-40B4-BE49-F238E27FC236}">
                <a16:creationId xmlns:a16="http://schemas.microsoft.com/office/drawing/2014/main" id="{E68C3877-84DA-C927-A756-12CF3B67F243}"/>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1403909-EBAE-5DD1-2BFE-30C40BCCADEA}"/>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FC676C-EF0A-483E-96E9-8EF768B3E7E2}" type="slidenum">
              <a:rPr lang="es-ES" smtClean="0"/>
              <a:t>‹Nº›</a:t>
            </a:fld>
            <a:endParaRPr lang="es-ES"/>
          </a:p>
        </p:txBody>
      </p:sp>
    </p:spTree>
    <p:extLst>
      <p:ext uri="{BB962C8B-B14F-4D97-AF65-F5344CB8AC3E}">
        <p14:creationId xmlns:p14="http://schemas.microsoft.com/office/powerpoint/2010/main" val="2514944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E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jpe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useBgFill="1">
        <p:nvSpPr>
          <p:cNvPr id="54" name="Rectangle 5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5" name="Imagen 4">
            <a:extLst>
              <a:ext uri="{FF2B5EF4-FFF2-40B4-BE49-F238E27FC236}">
                <a16:creationId xmlns:a16="http://schemas.microsoft.com/office/drawing/2014/main" id="{FF7F58D9-BC69-2E5B-4417-E30745EA0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CuadroTexto 17">
            <a:extLst>
              <a:ext uri="{FF2B5EF4-FFF2-40B4-BE49-F238E27FC236}">
                <a16:creationId xmlns:a16="http://schemas.microsoft.com/office/drawing/2014/main" id="{8EF627F0-91C7-45DC-F044-149248732A78}"/>
              </a:ext>
            </a:extLst>
          </p:cNvPr>
          <p:cNvSpPr txBox="1"/>
          <p:nvPr/>
        </p:nvSpPr>
        <p:spPr>
          <a:xfrm>
            <a:off x="358666" y="5584664"/>
            <a:ext cx="10645131" cy="861005"/>
          </a:xfrm>
          <a:prstGeom prst="rect">
            <a:avLst/>
          </a:prstGeom>
          <a:noFill/>
        </p:spPr>
        <p:txBody>
          <a:bodyPr wrap="square" rtlCol="0">
            <a:noAutofit/>
          </a:bodyPr>
          <a:lstStyle/>
          <a:p>
            <a:pPr rtl="0">
              <a:lnSpc>
                <a:spcPct val="90000"/>
              </a:lnSpc>
              <a:spcBef>
                <a:spcPct val="0"/>
              </a:spcBef>
              <a:spcAft>
                <a:spcPts val="600"/>
              </a:spcAft>
            </a:pPr>
            <a:r>
              <a:rPr lang="en-US" sz="5400" b="1" i="0" u="none" strike="noStrike">
                <a:solidFill>
                  <a:srgbClr val="00809A"/>
                </a:solidFill>
                <a:latin typeface="Repsol"/>
                <a:ea typeface="+mj-ea"/>
                <a:cs typeface="+mj-cs"/>
              </a:rPr>
              <a:t>Open Room 2025 Program</a:t>
            </a:r>
          </a:p>
        </p:txBody>
      </p:sp>
      <p:sp>
        <p:nvSpPr>
          <p:cNvPr id="15" name="CuadroTexto 14">
            <a:extLst>
              <a:ext uri="{FF2B5EF4-FFF2-40B4-BE49-F238E27FC236}">
                <a16:creationId xmlns:a16="http://schemas.microsoft.com/office/drawing/2014/main" id="{CE6D6310-9494-6F8D-E8E6-9186920230B8}"/>
              </a:ext>
            </a:extLst>
          </p:cNvPr>
          <p:cNvSpPr txBox="1"/>
          <p:nvPr/>
        </p:nvSpPr>
        <p:spPr>
          <a:xfrm>
            <a:off x="358666" y="2499227"/>
            <a:ext cx="7231400" cy="1323439"/>
          </a:xfrm>
          <a:prstGeom prst="rect">
            <a:avLst/>
          </a:prstGeom>
          <a:noFill/>
        </p:spPr>
        <p:txBody>
          <a:bodyPr wrap="square" rtlCol="0">
            <a:noAutofit/>
          </a:bodyPr>
          <a:lstStyle/>
          <a:p>
            <a:pPr rtl="0"/>
            <a:r>
              <a:rPr lang="en-US" sz="4000" b="0" i="0" u="none" strike="noStrike" dirty="0">
                <a:solidFill>
                  <a:srgbClr val="FFFFFF"/>
                </a:solidFill>
                <a:latin typeface="Repsol"/>
                <a:ea typeface="+mj-ea"/>
                <a:cs typeface="+mj-cs"/>
              </a:rPr>
              <a:t>Everything you need to stay on top of the energy transition</a:t>
            </a:r>
            <a:endParaRPr lang="es-CO" sz="4000" dirty="0"/>
          </a:p>
        </p:txBody>
      </p:sp>
      <p:sp>
        <p:nvSpPr>
          <p:cNvPr id="16" name="CuadroTexto 15">
            <a:extLst>
              <a:ext uri="{FF2B5EF4-FFF2-40B4-BE49-F238E27FC236}">
                <a16:creationId xmlns:a16="http://schemas.microsoft.com/office/drawing/2014/main" id="{B39F8BF1-5F90-D125-9819-BCAA1EB7744D}"/>
              </a:ext>
            </a:extLst>
          </p:cNvPr>
          <p:cNvSpPr txBox="1"/>
          <p:nvPr/>
        </p:nvSpPr>
        <p:spPr>
          <a:xfrm>
            <a:off x="379686" y="2050704"/>
            <a:ext cx="2626272" cy="461665"/>
          </a:xfrm>
          <a:prstGeom prst="rect">
            <a:avLst/>
          </a:prstGeom>
          <a:noFill/>
        </p:spPr>
        <p:txBody>
          <a:bodyPr wrap="square" rtlCol="0">
            <a:noAutofit/>
          </a:bodyPr>
          <a:lstStyle/>
          <a:p>
            <a:pPr rtl="0"/>
            <a:r>
              <a:rPr lang="en-US" sz="2400" b="0" i="0" u="none" strike="noStrike">
                <a:solidFill>
                  <a:srgbClr val="FFFFFF"/>
                </a:solidFill>
                <a:latin typeface="Repsol"/>
                <a:ea typeface="+mj-ea"/>
                <a:cs typeface="+mj-cs"/>
              </a:rPr>
              <a:t>OPEN ROOM</a:t>
            </a:r>
          </a:p>
        </p:txBody>
      </p:sp>
      <p:sp>
        <p:nvSpPr>
          <p:cNvPr id="17" name="CuadroTexto 16">
            <a:extLst>
              <a:ext uri="{FF2B5EF4-FFF2-40B4-BE49-F238E27FC236}">
                <a16:creationId xmlns:a16="http://schemas.microsoft.com/office/drawing/2014/main" id="{4FFDA562-0B0A-057C-7F83-11CE4345532A}"/>
              </a:ext>
            </a:extLst>
          </p:cNvPr>
          <p:cNvSpPr txBox="1"/>
          <p:nvPr/>
        </p:nvSpPr>
        <p:spPr>
          <a:xfrm>
            <a:off x="358666" y="3750499"/>
            <a:ext cx="8353534" cy="307777"/>
          </a:xfrm>
          <a:prstGeom prst="rect">
            <a:avLst/>
          </a:prstGeom>
          <a:noFill/>
        </p:spPr>
        <p:txBody>
          <a:bodyPr wrap="square" rtlCol="0">
            <a:noAutofit/>
          </a:bodyPr>
          <a:lstStyle/>
          <a:p>
            <a:pPr rtl="0"/>
            <a:r>
              <a:rPr lang="en-US" sz="1400" b="0" i="0" u="none" strike="noStrike">
                <a:solidFill>
                  <a:srgbClr val="FFFFFF"/>
                </a:solidFill>
                <a:latin typeface="Repsol"/>
                <a:ea typeface="+mj-ea"/>
                <a:cs typeface="+mj-cs"/>
              </a:rPr>
              <a:t>Conferences, forums, courses, reports, articles, and a community of experts to share knowledge.</a:t>
            </a:r>
            <a:endParaRPr lang="es-CO" sz="1400"/>
          </a:p>
        </p:txBody>
      </p:sp>
      <p:sp>
        <p:nvSpPr>
          <p:cNvPr id="11" name="Rectángulo redondeado 10">
            <a:extLst>
              <a:ext uri="{FF2B5EF4-FFF2-40B4-BE49-F238E27FC236}">
                <a16:creationId xmlns:a16="http://schemas.microsoft.com/office/drawing/2014/main" id="{68AE6D58-9E49-AD39-764A-3DD1F4FF214C}"/>
              </a:ext>
            </a:extLst>
          </p:cNvPr>
          <p:cNvSpPr/>
          <p:nvPr/>
        </p:nvSpPr>
        <p:spPr>
          <a:xfrm>
            <a:off x="472965" y="4218467"/>
            <a:ext cx="1986455" cy="5699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CO"/>
          </a:p>
        </p:txBody>
      </p:sp>
      <p:sp>
        <p:nvSpPr>
          <p:cNvPr id="10" name="CuadroTexto 9">
            <a:extLst>
              <a:ext uri="{FF2B5EF4-FFF2-40B4-BE49-F238E27FC236}">
                <a16:creationId xmlns:a16="http://schemas.microsoft.com/office/drawing/2014/main" id="{7B30ED45-0C63-D8F6-6924-991D563F378F}"/>
              </a:ext>
            </a:extLst>
          </p:cNvPr>
          <p:cNvSpPr txBox="1"/>
          <p:nvPr/>
        </p:nvSpPr>
        <p:spPr>
          <a:xfrm>
            <a:off x="1059638" y="4310370"/>
            <a:ext cx="813108" cy="400110"/>
          </a:xfrm>
          <a:prstGeom prst="rect">
            <a:avLst/>
          </a:prstGeom>
          <a:noFill/>
        </p:spPr>
        <p:txBody>
          <a:bodyPr wrap="none" rtlCol="0">
            <a:noAutofit/>
          </a:bodyPr>
          <a:lstStyle/>
          <a:p>
            <a:pPr rtl="0"/>
            <a:r>
              <a:rPr lang="en-US" sz="2000" b="0" i="0" u="none" strike="noStrike">
                <a:solidFill>
                  <a:srgbClr val="00809A"/>
                </a:solidFill>
                <a:latin typeface="Repsol"/>
              </a:rPr>
              <a:t>Join</a:t>
            </a:r>
          </a:p>
        </p:txBody>
      </p:sp>
    </p:spTree>
    <p:extLst>
      <p:ext uri="{BB962C8B-B14F-4D97-AF65-F5344CB8AC3E}">
        <p14:creationId xmlns:p14="http://schemas.microsoft.com/office/powerpoint/2010/main" val="16333435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26CE13-C38F-D3E2-7487-FA25AE654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5" name="Título 3">
            <a:extLst>
              <a:ext uri="{FF2B5EF4-FFF2-40B4-BE49-F238E27FC236}">
                <a16:creationId xmlns:a16="http://schemas.microsoft.com/office/drawing/2014/main" id="{1B3C2929-0676-DA0D-8EA2-4A2581195AD1}"/>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    JUNE</a:t>
            </a:r>
            <a:endParaRPr lang="es-ES" sz="900" i="1">
              <a:solidFill>
                <a:srgbClr val="FF6200"/>
              </a:solidFill>
              <a:latin typeface="+mn-lt"/>
            </a:endParaRPr>
          </a:p>
        </p:txBody>
      </p:sp>
      <p:sp>
        <p:nvSpPr>
          <p:cNvPr id="12" name="Título 3">
            <a:extLst>
              <a:ext uri="{FF2B5EF4-FFF2-40B4-BE49-F238E27FC236}">
                <a16:creationId xmlns:a16="http://schemas.microsoft.com/office/drawing/2014/main" id="{889817AC-F2A3-9735-98A4-EF8A3081B518}"/>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3" name="CuadroTexto 12">
            <a:extLst>
              <a:ext uri="{FF2B5EF4-FFF2-40B4-BE49-F238E27FC236}">
                <a16:creationId xmlns:a16="http://schemas.microsoft.com/office/drawing/2014/main" id="{A975DDC0-59E5-4397-6DA8-0DA993523821}"/>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4" name="Título 3">
            <a:extLst>
              <a:ext uri="{FF2B5EF4-FFF2-40B4-BE49-F238E27FC236}">
                <a16:creationId xmlns:a16="http://schemas.microsoft.com/office/drawing/2014/main" id="{C409F7F7-FF9E-E7CB-9DA0-11E8710A2A82}"/>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28" name="Group 27">
            <a:extLst>
              <a:ext uri="{FF2B5EF4-FFF2-40B4-BE49-F238E27FC236}">
                <a16:creationId xmlns:a16="http://schemas.microsoft.com/office/drawing/2014/main" id="{A6887168-B872-F2D5-FD49-FBE37CD21F6E}"/>
              </a:ext>
            </a:extLst>
          </p:cNvPr>
          <p:cNvGrpSpPr/>
          <p:nvPr/>
        </p:nvGrpSpPr>
        <p:grpSpPr>
          <a:xfrm>
            <a:off x="4762" y="5915695"/>
            <a:ext cx="9297365" cy="936966"/>
            <a:chOff x="4762" y="5915695"/>
            <a:chExt cx="9297365" cy="936966"/>
          </a:xfrm>
        </p:grpSpPr>
        <p:sp>
          <p:nvSpPr>
            <p:cNvPr id="21" name="Rectangle 20">
              <a:extLst>
                <a:ext uri="{FF2B5EF4-FFF2-40B4-BE49-F238E27FC236}">
                  <a16:creationId xmlns:a16="http://schemas.microsoft.com/office/drawing/2014/main" id="{128B3427-9FF1-87F8-3F24-9AE9B03C97E1}"/>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2" name="Group 21">
              <a:extLst>
                <a:ext uri="{FF2B5EF4-FFF2-40B4-BE49-F238E27FC236}">
                  <a16:creationId xmlns:a16="http://schemas.microsoft.com/office/drawing/2014/main" id="{20AC2F3A-6090-33D4-B1E6-78BC7E569E5C}"/>
                </a:ext>
              </a:extLst>
            </p:cNvPr>
            <p:cNvGrpSpPr/>
            <p:nvPr/>
          </p:nvGrpSpPr>
          <p:grpSpPr>
            <a:xfrm>
              <a:off x="168133" y="5915695"/>
              <a:ext cx="9133994" cy="936966"/>
              <a:chOff x="168133" y="5915695"/>
              <a:chExt cx="9133994" cy="936966"/>
            </a:xfrm>
          </p:grpSpPr>
          <p:pic>
            <p:nvPicPr>
              <p:cNvPr id="23" name="Picture 22" descr="A close-up of a logo&#10;&#10;Descripción generada automáticamente">
                <a:extLst>
                  <a:ext uri="{FF2B5EF4-FFF2-40B4-BE49-F238E27FC236}">
                    <a16:creationId xmlns:a16="http://schemas.microsoft.com/office/drawing/2014/main" id="{CB25FE47-45CD-94C8-3A81-C7602BE68CAC}"/>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4" name="Imagen 21" descr="A person speaking to a speaker&#10;&#10;Descripción generada automáticamente">
                <a:extLst>
                  <a:ext uri="{FF2B5EF4-FFF2-40B4-BE49-F238E27FC236}">
                    <a16:creationId xmlns:a16="http://schemas.microsoft.com/office/drawing/2014/main" id="{23F09737-8B72-EF0C-B18C-D7042EA764EB}"/>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5" name="Picture 24" descr="A green and blue letter e&#10;&#10;Descripción generada automáticamente">
                <a:extLst>
                  <a:ext uri="{FF2B5EF4-FFF2-40B4-BE49-F238E27FC236}">
                    <a16:creationId xmlns:a16="http://schemas.microsoft.com/office/drawing/2014/main" id="{5ED68CC8-ACD1-45B0-5179-9A1C0D5442A1}"/>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6" name="Imagen 21">
                <a:extLst>
                  <a:ext uri="{FF2B5EF4-FFF2-40B4-BE49-F238E27FC236}">
                    <a16:creationId xmlns:a16="http://schemas.microsoft.com/office/drawing/2014/main" id="{81AB8D74-4EF9-D60F-BED5-073B3998D51B}"/>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7" name="Imagen 21" descr="A group of logos with text&#10;&#10;Descripción generada automáticamente">
                <a:extLst>
                  <a:ext uri="{FF2B5EF4-FFF2-40B4-BE49-F238E27FC236}">
                    <a16:creationId xmlns:a16="http://schemas.microsoft.com/office/drawing/2014/main" id="{4A26DF62-2B08-6968-7250-763CDE8C5EA2}"/>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75D2369-A2BA-951C-4BA5-0AD32F99A9FF}"/>
              </a:ext>
            </a:extLst>
          </p:cNvPr>
          <p:cNvSpPr/>
          <p:nvPr/>
        </p:nvSpPr>
        <p:spPr>
          <a:xfrm>
            <a:off x="1174752" y="1914962"/>
            <a:ext cx="10752068" cy="420951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endParaRPr lang="es-ES" sz="1200" b="1" i="1" kern="1200">
              <a:solidFill>
                <a:srgbClr val="FF6200"/>
              </a:solidFill>
              <a:latin typeface="Repsol"/>
            </a:endParaRPr>
          </a:p>
          <a:p>
            <a:pPr rtl="0"/>
            <a:r>
              <a:rPr lang="en-US" sz="1200" b="1" i="1" u="none" strike="noStrike" kern="1200">
                <a:solidFill>
                  <a:srgbClr val="FF6200"/>
                </a:solidFill>
                <a:latin typeface="Repsol"/>
              </a:rPr>
              <a:t>“Decarbonization of air transport”. Webinar. </a:t>
            </a:r>
          </a:p>
          <a:p>
            <a:pPr lvl="0" rtl="0"/>
            <a:r>
              <a:rPr lang="en-US" sz="1200" b="0" i="0" u="none" strike="noStrike">
                <a:latin typeface="Calibri"/>
                <a:cs typeface="Calibri"/>
              </a:rPr>
              <a:t>Energy efficiency and fuels with low- or zero-carbon footprint are essential, whether for general, commercial or military aviation. This webinar will discuss these challenges and explore innovative solutions that can boost the decarbonization of air transport, contributing to a more sustainable aviation</a:t>
            </a:r>
            <a:r>
              <a:rPr lang="en-US" sz="1200" b="0" i="0" u="none" strike="noStrike">
                <a:solidFill>
                  <a:srgbClr val="000000"/>
                </a:solidFill>
                <a:latin typeface="Repsol"/>
              </a:rPr>
              <a:t>.</a:t>
            </a:r>
          </a:p>
          <a:p>
            <a:pPr lvl="0"/>
            <a:endParaRPr lang="es-ES" sz="1200">
              <a:solidFill>
                <a:schemeClr val="tx1"/>
              </a:solidFill>
              <a:latin typeface="Repsol" panose="02000506030000020004" pitchFamily="2" charset="77"/>
            </a:endParaRPr>
          </a:p>
          <a:p>
            <a:pPr lvl="0" rtl="0"/>
            <a:r>
              <a:rPr lang="en-US" sz="1200" b="1" i="1" u="none" strike="noStrike">
                <a:solidFill>
                  <a:srgbClr val="FF6200"/>
                </a:solidFill>
                <a:latin typeface="Repsol"/>
              </a:rPr>
              <a:t>“Offshore wind energy and the opportunities for the blue economy”. Online course</a:t>
            </a:r>
          </a:p>
          <a:p>
            <a:pPr lvl="0" rtl="0"/>
            <a:r>
              <a:rPr lang="en-US" sz="1200" b="0" i="0" u="none" strike="noStrike">
                <a:solidFill>
                  <a:srgbClr val="000000"/>
                </a:solidFill>
                <a:latin typeface="Repsol"/>
              </a:rPr>
              <a:t>Offshore wind energy is a strategic vector for the energy transition in Europe. Offshore wind is a natural, renewable, and inexhaustible resource, greater and more consistent than on land, which allows for a great energy use. This will be the main theme of this online course. </a:t>
            </a:r>
          </a:p>
          <a:p>
            <a:endParaRPr lang="es-ES" sz="1200">
              <a:solidFill>
                <a:prstClr val="black">
                  <a:hueOff val="0"/>
                  <a:satOff val="0"/>
                  <a:lumOff val="0"/>
                  <a:alphaOff val="0"/>
                </a:prstClr>
              </a:solidFill>
              <a:latin typeface="Repsol" panose="02000506030000020004" pitchFamily="2" charset="77"/>
            </a:endParaRPr>
          </a:p>
          <a:p>
            <a:pPr rtl="0"/>
            <a:r>
              <a:rPr lang="en-US" sz="1200" b="1" i="1" u="none" strike="noStrike">
                <a:solidFill>
                  <a:srgbClr val="FF6200"/>
                </a:solidFill>
                <a:latin typeface="Repsol"/>
              </a:rPr>
              <a:t>"Hydrogen as an energy vector". Online course. </a:t>
            </a:r>
          </a:p>
          <a:p>
            <a:pPr rtl="0"/>
            <a:r>
              <a:rPr lang="en-US" sz="1200" b="0" i="0" u="none" strike="noStrike">
                <a:solidFill>
                  <a:srgbClr val="000000"/>
                </a:solidFill>
                <a:latin typeface="Repsol"/>
              </a:rPr>
              <a:t>Online course on hydrogen as an energy vector, where regulation and the economics of hydrogen will be analyzed in the different stages of its value chain such as production, storage, transportation, safety in its handling, and the final applications in industry and mobility. Aimed at all those people who want to have an up-to-date idea of ​​the current trends in the world of green hydrogen.</a:t>
            </a:r>
          </a:p>
        </p:txBody>
      </p:sp>
      <p:cxnSp>
        <p:nvCxnSpPr>
          <p:cNvPr id="19" name="Conector recto 7">
            <a:extLst>
              <a:ext uri="{FF2B5EF4-FFF2-40B4-BE49-F238E27FC236}">
                <a16:creationId xmlns:a16="http://schemas.microsoft.com/office/drawing/2014/main" id="{3EEEA64B-1C00-BA22-5622-70F8607013BF}"/>
              </a:ext>
            </a:extLst>
          </p:cNvPr>
          <p:cNvCxnSpPr/>
          <p:nvPr/>
        </p:nvCxnSpPr>
        <p:spPr>
          <a:xfrm flipH="1">
            <a:off x="1036774" y="2085772"/>
            <a:ext cx="0" cy="4297733"/>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sp>
        <p:nvSpPr>
          <p:cNvPr id="4" name="CuadroTexto 3">
            <a:extLst>
              <a:ext uri="{FF2B5EF4-FFF2-40B4-BE49-F238E27FC236}">
                <a16:creationId xmlns:a16="http://schemas.microsoft.com/office/drawing/2014/main" id="{4FB5B38E-EA8B-05C3-CF74-3CDFCD1A24F6}"/>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1/2</a:t>
            </a:r>
            <a:endParaRPr lang="es-ES" sz="1200" b="1">
              <a:solidFill>
                <a:srgbClr val="FF6200"/>
              </a:solidFill>
              <a:latin typeface="Repsol" panose="02000506030000020004" pitchFamily="2" charset="77"/>
            </a:endParaRPr>
          </a:p>
        </p:txBody>
      </p:sp>
      <p:pic>
        <p:nvPicPr>
          <p:cNvPr id="3" name="Picture 2">
            <a:extLst>
              <a:ext uri="{FF2B5EF4-FFF2-40B4-BE49-F238E27FC236}">
                <a16:creationId xmlns:a16="http://schemas.microsoft.com/office/drawing/2014/main" id="{01618FEC-826B-80AB-1D87-388E64133BD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812BADBC-652F-F3DD-F8FB-2B39A4FC2E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2DB0010C-B0BA-12B7-BD0C-AF26039C24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ADA69D91-3C11-CDFE-315E-81AE79F126A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623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8ECF9-BADA-48D2-8476-B1EF50CD7990}"/>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77B599BD-38B3-E3EE-3102-9DA455A99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32" name="Imagen 31">
            <a:extLst>
              <a:ext uri="{FF2B5EF4-FFF2-40B4-BE49-F238E27FC236}">
                <a16:creationId xmlns:a16="http://schemas.microsoft.com/office/drawing/2014/main" id="{2F7F5F89-53DA-50A2-D269-170700E14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5" name="Título 3">
            <a:extLst>
              <a:ext uri="{FF2B5EF4-FFF2-40B4-BE49-F238E27FC236}">
                <a16:creationId xmlns:a16="http://schemas.microsoft.com/office/drawing/2014/main" id="{D1576C6E-F238-EA21-443A-1B7F7874121C}"/>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    JUNE</a:t>
            </a:r>
            <a:endParaRPr lang="es-ES" sz="900" i="1">
              <a:solidFill>
                <a:srgbClr val="FF6200"/>
              </a:solidFill>
              <a:latin typeface="+mn-lt"/>
            </a:endParaRPr>
          </a:p>
        </p:txBody>
      </p:sp>
      <p:sp>
        <p:nvSpPr>
          <p:cNvPr id="12" name="Título 3">
            <a:extLst>
              <a:ext uri="{FF2B5EF4-FFF2-40B4-BE49-F238E27FC236}">
                <a16:creationId xmlns:a16="http://schemas.microsoft.com/office/drawing/2014/main" id="{BDCD9DF9-8294-0DE9-21B4-E985773321CF}"/>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3" name="CuadroTexto 12">
            <a:extLst>
              <a:ext uri="{FF2B5EF4-FFF2-40B4-BE49-F238E27FC236}">
                <a16:creationId xmlns:a16="http://schemas.microsoft.com/office/drawing/2014/main" id="{297F0C45-558D-00B5-2C6C-0C3ECC859E6A}"/>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4" name="Título 3">
            <a:extLst>
              <a:ext uri="{FF2B5EF4-FFF2-40B4-BE49-F238E27FC236}">
                <a16:creationId xmlns:a16="http://schemas.microsoft.com/office/drawing/2014/main" id="{F5955254-9C19-4211-2A03-C49763122C07}"/>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28" name="Group 27">
            <a:extLst>
              <a:ext uri="{FF2B5EF4-FFF2-40B4-BE49-F238E27FC236}">
                <a16:creationId xmlns:a16="http://schemas.microsoft.com/office/drawing/2014/main" id="{70650497-2D2F-A5F9-E89D-D6BC16870E14}"/>
              </a:ext>
            </a:extLst>
          </p:cNvPr>
          <p:cNvGrpSpPr/>
          <p:nvPr/>
        </p:nvGrpSpPr>
        <p:grpSpPr>
          <a:xfrm>
            <a:off x="4762" y="5915695"/>
            <a:ext cx="9297365" cy="936966"/>
            <a:chOff x="4762" y="5915695"/>
            <a:chExt cx="9297365" cy="936966"/>
          </a:xfrm>
        </p:grpSpPr>
        <p:sp>
          <p:nvSpPr>
            <p:cNvPr id="21" name="Rectangle 20">
              <a:extLst>
                <a:ext uri="{FF2B5EF4-FFF2-40B4-BE49-F238E27FC236}">
                  <a16:creationId xmlns:a16="http://schemas.microsoft.com/office/drawing/2014/main" id="{C4469060-2098-C127-BB4C-D5D8B6111DA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2" name="Group 21">
              <a:extLst>
                <a:ext uri="{FF2B5EF4-FFF2-40B4-BE49-F238E27FC236}">
                  <a16:creationId xmlns:a16="http://schemas.microsoft.com/office/drawing/2014/main" id="{A413F8AB-CA5C-A883-051D-D750F4D41C21}"/>
                </a:ext>
              </a:extLst>
            </p:cNvPr>
            <p:cNvGrpSpPr/>
            <p:nvPr/>
          </p:nvGrpSpPr>
          <p:grpSpPr>
            <a:xfrm>
              <a:off x="168133" y="5915695"/>
              <a:ext cx="9133994" cy="936966"/>
              <a:chOff x="168133" y="5915695"/>
              <a:chExt cx="9133994" cy="936966"/>
            </a:xfrm>
          </p:grpSpPr>
          <p:pic>
            <p:nvPicPr>
              <p:cNvPr id="23" name="Picture 22" descr="A close-up of a logo&#10;&#10;Descripción generada automáticamente">
                <a:extLst>
                  <a:ext uri="{FF2B5EF4-FFF2-40B4-BE49-F238E27FC236}">
                    <a16:creationId xmlns:a16="http://schemas.microsoft.com/office/drawing/2014/main" id="{F6DF1832-4206-855A-1B23-17F4D876249D}"/>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24" name="Imagen 21" descr="A person speaking to a speaker&#10;&#10;Descripción generada automáticamente">
                <a:extLst>
                  <a:ext uri="{FF2B5EF4-FFF2-40B4-BE49-F238E27FC236}">
                    <a16:creationId xmlns:a16="http://schemas.microsoft.com/office/drawing/2014/main" id="{EE2B0E73-B6D9-EE1B-741A-CB022CCFC24A}"/>
                  </a:ext>
                </a:extLst>
              </p:cNvPr>
              <p:cNvPicPr>
                <a:picLocks noChangeAspect="1"/>
              </p:cNvPicPr>
              <p:nvPr/>
            </p:nvPicPr>
            <p:blipFill>
              <a:blip r:embed="rId6">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5" name="Picture 24" descr="A green and blue letter e&#10;&#10;Descripción generada automáticamente">
                <a:extLst>
                  <a:ext uri="{FF2B5EF4-FFF2-40B4-BE49-F238E27FC236}">
                    <a16:creationId xmlns:a16="http://schemas.microsoft.com/office/drawing/2014/main" id="{4AA6622D-E550-3A70-A0DD-08B074F77A06}"/>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26" name="Imagen 21">
                <a:extLst>
                  <a:ext uri="{FF2B5EF4-FFF2-40B4-BE49-F238E27FC236}">
                    <a16:creationId xmlns:a16="http://schemas.microsoft.com/office/drawing/2014/main" id="{31D5C1CE-1932-16BA-707A-386796FA5BD2}"/>
                  </a:ext>
                </a:extLst>
              </p:cNvPr>
              <p:cNvPicPr>
                <a:picLocks noChangeAspect="1"/>
              </p:cNvPicPr>
              <p:nvPr/>
            </p:nvPicPr>
            <p:blipFill>
              <a:blip r:embed="rId6">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7" name="Imagen 21" descr="A group of logos with text&#10;&#10;Descripción generada automáticamente">
                <a:extLst>
                  <a:ext uri="{FF2B5EF4-FFF2-40B4-BE49-F238E27FC236}">
                    <a16:creationId xmlns:a16="http://schemas.microsoft.com/office/drawing/2014/main" id="{80803DB0-1D3E-F861-F024-DD91FBB3D459}"/>
                  </a:ext>
                </a:extLst>
              </p:cNvPr>
              <p:cNvPicPr>
                <a:picLocks noChangeAspect="1"/>
              </p:cNvPicPr>
              <p:nvPr/>
            </p:nvPicPr>
            <p:blipFill>
              <a:blip r:embed="rId6">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F355F35A-5447-BB85-7E4E-BB1A50998E87}"/>
              </a:ext>
            </a:extLst>
          </p:cNvPr>
          <p:cNvSpPr/>
          <p:nvPr/>
        </p:nvSpPr>
        <p:spPr>
          <a:xfrm>
            <a:off x="1174752" y="1914962"/>
            <a:ext cx="10752068" cy="420951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1" i="1">
              <a:solidFill>
                <a:srgbClr val="FF6200"/>
              </a:solidFill>
              <a:latin typeface="Repsol"/>
            </a:endParaRPr>
          </a:p>
          <a:p>
            <a:endParaRPr lang="es-ES_tradnl" sz="1200" b="1" i="1">
              <a:solidFill>
                <a:srgbClr val="FF6200"/>
              </a:solidFill>
              <a:latin typeface="Repsol"/>
            </a:endParaRPr>
          </a:p>
          <a:p>
            <a:pPr rtl="0"/>
            <a:r>
              <a:rPr lang="en-US" sz="1200" b="1" i="1" u="none" strike="noStrike" kern="1200">
                <a:solidFill>
                  <a:srgbClr val="FF6200"/>
                </a:solidFill>
                <a:latin typeface="Repsol"/>
              </a:rPr>
              <a:t>“The role of biomethane in rural development”. Event. </a:t>
            </a:r>
            <a:endParaRPr lang="en-US" sz="1200" b="1" i="1" kern="1200">
              <a:solidFill>
                <a:srgbClr val="FF6200"/>
              </a:solidFill>
              <a:latin typeface="Repsol" panose="02000506030000020004" pitchFamily="2" charset="77"/>
            </a:endParaRPr>
          </a:p>
          <a:p>
            <a:pPr rtl="0"/>
            <a:r>
              <a:rPr lang="en-US" sz="1200" b="0" i="0" u="none" strike="noStrike">
                <a:latin typeface="Calibri"/>
                <a:cs typeface="Calibri"/>
              </a:rPr>
              <a:t>This in-person event will analyze biomethane helps the development and transformation of rural Spain, contributing to the economic recovery agenda and the fight against the demographic challenge. In this context, having a stable regulatory framework and creating new revenue streams, such as guarantees of origin, can be crucial to ensuring the viability of the deployment of biomethane projects.</a:t>
            </a:r>
          </a:p>
          <a:p>
            <a:pPr lvl="0"/>
            <a:endParaRPr lang="es-ES" sz="1200">
              <a:solidFill>
                <a:prstClr val="black">
                  <a:hueOff val="0"/>
                  <a:satOff val="0"/>
                  <a:lumOff val="0"/>
                  <a:alphaOff val="0"/>
                </a:prstClr>
              </a:solidFill>
              <a:latin typeface="Repsol" panose="02000506030000020004" pitchFamily="2" charset="77"/>
            </a:endParaRPr>
          </a:p>
          <a:p>
            <a:pPr lvl="0" rtl="0"/>
            <a:r>
              <a:rPr lang="en-US" sz="1200" b="1" i="1" u="none" strike="noStrike">
                <a:solidFill>
                  <a:srgbClr val="FF6200"/>
                </a:solidFill>
                <a:latin typeface="Repsol"/>
              </a:rPr>
              <a:t>“Renewable Fuels”. Webinar. </a:t>
            </a:r>
          </a:p>
          <a:p>
            <a:pPr rtl="0"/>
            <a:r>
              <a:rPr kumimoji="0" lang="en-US" sz="1200" b="0" i="0" u="none" strike="noStrike" kern="1200" cap="none" spc="0" normalizeH="0" baseline="0" noProof="0">
                <a:solidFill>
                  <a:srgbClr val="000000"/>
                </a:solidFill>
                <a:uLnTx/>
                <a:uFillTx/>
                <a:latin typeface="Repsol"/>
                <a:ea typeface="+mn-ea"/>
                <a:cs typeface="+mn-cs"/>
              </a:rPr>
              <a:t>This webinar will address the origin and production of advanced biofuels and synthetic fuels, and the relevance of their use in land, air, and maritime mobility.</a:t>
            </a:r>
          </a:p>
          <a:p>
            <a:pPr lvl="0"/>
            <a:endParaRPr lang="es-ES" sz="1200" b="1" i="1">
              <a:solidFill>
                <a:srgbClr val="FF6200"/>
              </a:solidFill>
              <a:latin typeface="Repsol"/>
            </a:endParaRPr>
          </a:p>
          <a:p>
            <a:endParaRPr lang="es-ES" sz="1200" b="1" i="1">
              <a:solidFill>
                <a:srgbClr val="FF6200"/>
              </a:solidFill>
              <a:latin typeface="Repsol"/>
            </a:endParaRPr>
          </a:p>
          <a:p>
            <a:pPr lvl="0"/>
            <a:endParaRPr lang="es-ES" sz="1200" b="1" i="1">
              <a:solidFill>
                <a:srgbClr val="FF6200"/>
              </a:solidFill>
              <a:latin typeface="Repsol"/>
            </a:endParaRPr>
          </a:p>
          <a:p>
            <a:endParaRPr lang="es-ES" sz="1200">
              <a:solidFill>
                <a:srgbClr val="000000"/>
              </a:solidFill>
              <a:latin typeface="Repsol"/>
            </a:endParaRPr>
          </a:p>
          <a:p>
            <a:pPr lvl="0"/>
            <a:endParaRPr lang="en-US" sz="1200" b="1" kern="1200">
              <a:solidFill>
                <a:srgbClr val="FF6200"/>
              </a:solidFill>
              <a:latin typeface="Repsol" panose="02000506030000020004" pitchFamily="2" charset="77"/>
            </a:endParaRPr>
          </a:p>
          <a:p>
            <a:endParaRPr lang="en-US" sz="1200" b="1" i="0" kern="1200">
              <a:solidFill>
                <a:srgbClr val="FF6200"/>
              </a:solidFill>
              <a:latin typeface="Repsol" panose="02000506030000020004" pitchFamily="2" charset="77"/>
            </a:endParaRPr>
          </a:p>
          <a:p>
            <a:pPr lvl="0"/>
            <a:endParaRPr lang="es-ES" sz="1200" b="0" i="0" kern="1200">
              <a:solidFill>
                <a:srgbClr val="FF6200"/>
              </a:solidFill>
              <a:latin typeface="Repsol" panose="02000506030000020004" pitchFamily="2" charset="77"/>
            </a:endParaRPr>
          </a:p>
        </p:txBody>
      </p:sp>
      <p:cxnSp>
        <p:nvCxnSpPr>
          <p:cNvPr id="19" name="Conector recto 7">
            <a:extLst>
              <a:ext uri="{FF2B5EF4-FFF2-40B4-BE49-F238E27FC236}">
                <a16:creationId xmlns:a16="http://schemas.microsoft.com/office/drawing/2014/main" id="{AC554728-A62A-91F2-C736-AD25C861281F}"/>
              </a:ext>
            </a:extLst>
          </p:cNvPr>
          <p:cNvCxnSpPr/>
          <p:nvPr/>
        </p:nvCxnSpPr>
        <p:spPr>
          <a:xfrm flipH="1">
            <a:off x="1036774" y="2085772"/>
            <a:ext cx="0" cy="4297733"/>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sp>
        <p:nvSpPr>
          <p:cNvPr id="4" name="CuadroTexto 3">
            <a:extLst>
              <a:ext uri="{FF2B5EF4-FFF2-40B4-BE49-F238E27FC236}">
                <a16:creationId xmlns:a16="http://schemas.microsoft.com/office/drawing/2014/main" id="{AD9ED142-00E3-8FFF-BC02-0EE3C48D5B22}"/>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2/2</a:t>
            </a:r>
            <a:endParaRPr lang="es-ES" sz="1200" b="1">
              <a:solidFill>
                <a:srgbClr val="FF6200"/>
              </a:solidFill>
              <a:latin typeface="Repsol" panose="02000506030000020004" pitchFamily="2" charset="77"/>
            </a:endParaRPr>
          </a:p>
        </p:txBody>
      </p:sp>
      <p:pic>
        <p:nvPicPr>
          <p:cNvPr id="3" name="Picture 2">
            <a:extLst>
              <a:ext uri="{FF2B5EF4-FFF2-40B4-BE49-F238E27FC236}">
                <a16:creationId xmlns:a16="http://schemas.microsoft.com/office/drawing/2014/main" id="{F4A0408D-9C23-443B-83E2-C807461AE6E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4F609F07-D710-C777-4E78-B4244533C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7D6BD1EA-B051-E723-1B23-3EB718782F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40CB7422-8D3D-03F8-1C2D-8A75776B951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493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6B00B366-00A0-5C5E-43D4-67A29245D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210626" y="2240040"/>
            <a:ext cx="1075207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rtl="0"/>
            <a:r>
              <a:rPr lang="en-US" sz="1200" b="1" i="1" u="none" strike="noStrike" kern="1200">
                <a:solidFill>
                  <a:srgbClr val="FF6200"/>
                </a:solidFill>
                <a:latin typeface="Repsol"/>
              </a:rPr>
              <a:t>“Energy Transition”. Online course. </a:t>
            </a:r>
          </a:p>
          <a:p>
            <a:pPr rtl="0"/>
            <a:r>
              <a:rPr lang="en-US" sz="1200" b="0" i="0" u="none" strike="noStrike">
                <a:solidFill>
                  <a:srgbClr val="000000"/>
                </a:solidFill>
                <a:latin typeface="Repsol"/>
              </a:rPr>
              <a:t>Comprehensive training from experts that reviews all the key drivers to achieve an agile, cost-efficient energy transition in Spain, based on innovation and digitalization and that is committed to technological and industrial development.</a:t>
            </a:r>
            <a:endParaRPr lang="en-US" sz="1200" b="0" i="0">
              <a:solidFill>
                <a:schemeClr val="tx1"/>
              </a:solidFill>
              <a:latin typeface="Repsol" panose="02000506030000020004" pitchFamily="2" charset="77"/>
            </a:endParaRPr>
          </a:p>
          <a:p>
            <a:endParaRPr lang="es-ES" sz="1200">
              <a:latin typeface="Repsol" panose="02000506030000020004" pitchFamily="2" charset="77"/>
            </a:endParaRPr>
          </a:p>
          <a:p>
            <a:pPr lvl="0" rtl="0"/>
            <a:r>
              <a:rPr lang="en-US" sz="1200" b="1" i="1" u="none" strike="noStrike" kern="1200">
                <a:solidFill>
                  <a:srgbClr val="FF6200"/>
                </a:solidFill>
                <a:latin typeface="Repsol"/>
              </a:rPr>
              <a:t>“Energy storage and electrical grids”. 3-day online course</a:t>
            </a:r>
            <a:r>
              <a:rPr lang="en-US" sz="1200" b="1" i="0" u="none" strike="noStrike" kern="1200">
                <a:solidFill>
                  <a:srgbClr val="FF6200"/>
                </a:solidFill>
                <a:latin typeface="Repsol"/>
              </a:rPr>
              <a:t>. </a:t>
            </a:r>
          </a:p>
          <a:p>
            <a:pPr lvl="0" rtl="0"/>
            <a:r>
              <a:rPr lang="en-US" sz="1200" b="0" i="0" u="none" strike="noStrike">
                <a:solidFill>
                  <a:srgbClr val="000000"/>
                </a:solidFill>
                <a:latin typeface="Repsol"/>
              </a:rPr>
              <a:t>Analysis and reflection on the role of storage in the energy transition and the different applications for the electrical grid. </a:t>
            </a:r>
          </a:p>
          <a:p>
            <a:pPr lvl="0"/>
            <a:endParaRPr lang="en-US" sz="1200" b="1" kern="1200">
              <a:solidFill>
                <a:srgbClr val="FF6200"/>
              </a:solidFill>
              <a:latin typeface="Repsol" panose="02000506030000020004" pitchFamily="2" charset="77"/>
            </a:endParaRPr>
          </a:p>
          <a:p>
            <a:pPr lvl="0"/>
            <a:endParaRPr lang="en-US" sz="1200" i="1">
              <a:solidFill>
                <a:srgbClr val="FF6200"/>
              </a:solidFill>
              <a:latin typeface="Repsol" panose="02000506030000020004" pitchFamily="2" charset="77"/>
            </a:endParaRPr>
          </a:p>
          <a:p>
            <a:pPr lvl="0"/>
            <a:endParaRPr lang="en-US" sz="1200" i="1">
              <a:solidFill>
                <a:srgbClr val="FF6200"/>
              </a:solidFill>
              <a:latin typeface="Repsol" panose="02000506030000020004" pitchFamily="2" charset="77"/>
            </a:endParaRPr>
          </a:p>
          <a:p>
            <a:pPr lvl="0"/>
            <a:endParaRPr lang="en-US" sz="1200" b="0" i="1">
              <a:solidFill>
                <a:schemeClr val="tx1"/>
              </a:solidFill>
              <a:latin typeface="Repsol" panose="02000506030000020004" pitchFamily="2" charset="77"/>
            </a:endParaRPr>
          </a:p>
        </p:txBody>
      </p:sp>
      <p:sp>
        <p:nvSpPr>
          <p:cNvPr id="4" name="Título 3">
            <a:extLst>
              <a:ext uri="{FF2B5EF4-FFF2-40B4-BE49-F238E27FC236}">
                <a16:creationId xmlns:a16="http://schemas.microsoft.com/office/drawing/2014/main" id="{3C76E263-D3CB-2580-3FB7-BA6B06D41723}"/>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JULY</a:t>
            </a:r>
            <a:endParaRPr lang="es-ES" sz="900" i="1">
              <a:solidFill>
                <a:srgbClr val="FF6200"/>
              </a:solidFill>
              <a:latin typeface="+mn-lt"/>
            </a:endParaRPr>
          </a:p>
        </p:txBody>
      </p:sp>
      <p:sp>
        <p:nvSpPr>
          <p:cNvPr id="12" name="Título 3">
            <a:extLst>
              <a:ext uri="{FF2B5EF4-FFF2-40B4-BE49-F238E27FC236}">
                <a16:creationId xmlns:a16="http://schemas.microsoft.com/office/drawing/2014/main" id="{A8D2C82B-BB3F-EB93-3991-33FB63FAD1FD}"/>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3" name="CuadroTexto 12">
            <a:extLst>
              <a:ext uri="{FF2B5EF4-FFF2-40B4-BE49-F238E27FC236}">
                <a16:creationId xmlns:a16="http://schemas.microsoft.com/office/drawing/2014/main" id="{CD266459-74F1-8052-9C2E-A9B409CCCE3F}"/>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4" name="Título 3">
            <a:extLst>
              <a:ext uri="{FF2B5EF4-FFF2-40B4-BE49-F238E27FC236}">
                <a16:creationId xmlns:a16="http://schemas.microsoft.com/office/drawing/2014/main" id="{E4F161C3-A6C8-3191-34B1-47DDB2959782}"/>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cxnSp>
        <p:nvCxnSpPr>
          <p:cNvPr id="19" name="Conector recto 7">
            <a:extLst>
              <a:ext uri="{FF2B5EF4-FFF2-40B4-BE49-F238E27FC236}">
                <a16:creationId xmlns:a16="http://schemas.microsoft.com/office/drawing/2014/main" id="{3685BD00-AACE-7EDB-9F48-6D8B596B5FEB}"/>
              </a:ext>
            </a:extLst>
          </p:cNvPr>
          <p:cNvCxnSpPr/>
          <p:nvPr/>
        </p:nvCxnSpPr>
        <p:spPr>
          <a:xfrm flipH="1">
            <a:off x="1036774"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 name="Picture 2">
            <a:extLst>
              <a:ext uri="{FF2B5EF4-FFF2-40B4-BE49-F238E27FC236}">
                <a16:creationId xmlns:a16="http://schemas.microsoft.com/office/drawing/2014/main" id="{49E1972D-B2CF-576F-5CF9-CC649FB8A66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65943"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 nombre de la empresa&#10;&#10;Descripción generada automáticamente">
            <a:extLst>
              <a:ext uri="{FF2B5EF4-FFF2-40B4-BE49-F238E27FC236}">
                <a16:creationId xmlns:a16="http://schemas.microsoft.com/office/drawing/2014/main" id="{57638D23-5B21-0751-981A-5ED41CD05D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157" y="6443490"/>
            <a:ext cx="431054" cy="241390"/>
          </a:xfrm>
          <a:prstGeom prst="rect">
            <a:avLst/>
          </a:prstGeom>
        </p:spPr>
      </p:pic>
      <p:pic>
        <p:nvPicPr>
          <p:cNvPr id="5" name="Picture 2" descr="AEE renueva su imagen corporativa y estrena logo - Asociación Empresarial  Eólica">
            <a:extLst>
              <a:ext uri="{FF2B5EF4-FFF2-40B4-BE49-F238E27FC236}">
                <a16:creationId xmlns:a16="http://schemas.microsoft.com/office/drawing/2014/main" id="{8CB916F0-0CCA-0BA8-43F7-130A6D37170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343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7ED0D6D5-65DA-368B-4F88-D7D16C680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6" name="Título 3">
            <a:extLst>
              <a:ext uri="{FF2B5EF4-FFF2-40B4-BE49-F238E27FC236}">
                <a16:creationId xmlns:a16="http://schemas.microsoft.com/office/drawing/2014/main" id="{72118676-B474-36B3-A38F-E963D488888D}"/>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 SEPTEMBER</a:t>
            </a:r>
            <a:br>
              <a:rPr lang="en-US" sz="4800" b="1" i="0" u="none" strike="noStrike">
                <a:solidFill>
                  <a:srgbClr val="FF6200"/>
                </a:solidFill>
                <a:latin typeface="Calibri"/>
              </a:rPr>
            </a:br>
            <a:endParaRPr lang="es-ES" sz="900" i="1">
              <a:solidFill>
                <a:srgbClr val="FF6200"/>
              </a:solidFill>
              <a:latin typeface="+mn-lt"/>
            </a:endParaRPr>
          </a:p>
        </p:txBody>
      </p:sp>
      <p:sp>
        <p:nvSpPr>
          <p:cNvPr id="16" name="Título 3">
            <a:extLst>
              <a:ext uri="{FF2B5EF4-FFF2-40B4-BE49-F238E27FC236}">
                <a16:creationId xmlns:a16="http://schemas.microsoft.com/office/drawing/2014/main" id="{920B7C74-B8CD-F937-654D-426768C89CF8}"/>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7" name="CuadroTexto 16">
            <a:extLst>
              <a:ext uri="{FF2B5EF4-FFF2-40B4-BE49-F238E27FC236}">
                <a16:creationId xmlns:a16="http://schemas.microsoft.com/office/drawing/2014/main" id="{C2000B16-E5C4-5FFB-CB67-5ED798C8782E}"/>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8" name="Título 3">
            <a:extLst>
              <a:ext uri="{FF2B5EF4-FFF2-40B4-BE49-F238E27FC236}">
                <a16:creationId xmlns:a16="http://schemas.microsoft.com/office/drawing/2014/main" id="{324B0C7D-F66C-764E-C46A-2DC9D31098B9}"/>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3" name="Group 12">
            <a:extLst>
              <a:ext uri="{FF2B5EF4-FFF2-40B4-BE49-F238E27FC236}">
                <a16:creationId xmlns:a16="http://schemas.microsoft.com/office/drawing/2014/main" id="{121D6B8B-B940-B3B8-0D92-D5892CD33E20}"/>
              </a:ext>
            </a:extLst>
          </p:cNvPr>
          <p:cNvGrpSpPr/>
          <p:nvPr/>
        </p:nvGrpSpPr>
        <p:grpSpPr>
          <a:xfrm>
            <a:off x="4762" y="5915695"/>
            <a:ext cx="9297365" cy="936966"/>
            <a:chOff x="4762" y="5915695"/>
            <a:chExt cx="9297365" cy="936966"/>
          </a:xfrm>
        </p:grpSpPr>
        <p:sp>
          <p:nvSpPr>
            <p:cNvPr id="3" name="Rectangle 2">
              <a:extLst>
                <a:ext uri="{FF2B5EF4-FFF2-40B4-BE49-F238E27FC236}">
                  <a16:creationId xmlns:a16="http://schemas.microsoft.com/office/drawing/2014/main" id="{C8FD93B2-68F8-3C1F-B993-DE2A499D3CE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4" name="Group 3">
              <a:extLst>
                <a:ext uri="{FF2B5EF4-FFF2-40B4-BE49-F238E27FC236}">
                  <a16:creationId xmlns:a16="http://schemas.microsoft.com/office/drawing/2014/main" id="{4371E50D-A0BE-6CC0-C9F7-03C88ACA1034}"/>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A7E66D2D-4ACF-4C11-52C5-1F47123BA83E}"/>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7" name="Imagen 21" descr="A person speaking to a speaker&#10;&#10;Descripción generada automáticamente">
                <a:extLst>
                  <a:ext uri="{FF2B5EF4-FFF2-40B4-BE49-F238E27FC236}">
                    <a16:creationId xmlns:a16="http://schemas.microsoft.com/office/drawing/2014/main" id="{8C0D5935-13CE-C789-3C8D-D8210F12DC6B}"/>
                  </a:ext>
                </a:extLst>
              </p:cNvPr>
              <p:cNvPicPr>
                <a:picLocks noChangeAspect="1"/>
              </p:cNvPicPr>
              <p:nvPr/>
            </p:nvPicPr>
            <p:blipFill>
              <a:blip r:embed="rId6">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10" name="Picture 9" descr="A green and blue letter e&#10;&#10;Descripción generada automáticamente">
                <a:extLst>
                  <a:ext uri="{FF2B5EF4-FFF2-40B4-BE49-F238E27FC236}">
                    <a16:creationId xmlns:a16="http://schemas.microsoft.com/office/drawing/2014/main" id="{5ED0D35E-9F28-9512-DFBF-685B19B0D727}"/>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164C8C60-4257-33D8-2FA4-839420EDB98E}"/>
                  </a:ext>
                </a:extLst>
              </p:cNvPr>
              <p:cNvPicPr>
                <a:picLocks noChangeAspect="1"/>
              </p:cNvPicPr>
              <p:nvPr/>
            </p:nvPicPr>
            <p:blipFill>
              <a:blip r:embed="rId6">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2" name="Imagen 21" descr="A group of logos with text&#10;&#10;Descripción generada automáticamente">
                <a:extLst>
                  <a:ext uri="{FF2B5EF4-FFF2-40B4-BE49-F238E27FC236}">
                    <a16:creationId xmlns:a16="http://schemas.microsoft.com/office/drawing/2014/main" id="{84246A30-71BD-E920-7A9E-9EFCA7BAB2A7}"/>
                  </a:ext>
                </a:extLst>
              </p:cNvPr>
              <p:cNvPicPr>
                <a:picLocks noChangeAspect="1"/>
              </p:cNvPicPr>
              <p:nvPr/>
            </p:nvPicPr>
            <p:blipFill>
              <a:blip r:embed="rId6">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sp>
        <p:nvSpPr>
          <p:cNvPr id="9" name="Forma libre: forma 18">
            <a:extLst>
              <a:ext uri="{FF2B5EF4-FFF2-40B4-BE49-F238E27FC236}">
                <a16:creationId xmlns:a16="http://schemas.microsoft.com/office/drawing/2014/main" id="{B75D2369-A2BA-951C-4BA5-0AD32F99A9FF}"/>
              </a:ext>
            </a:extLst>
          </p:cNvPr>
          <p:cNvSpPr/>
          <p:nvPr/>
        </p:nvSpPr>
        <p:spPr>
          <a:xfrm>
            <a:off x="1294710" y="2200044"/>
            <a:ext cx="10632110" cy="3896769"/>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r>
              <a:rPr lang="es-ES_tradnl" sz="1200" b="1">
                <a:solidFill>
                  <a:srgbClr val="FF6200"/>
                </a:solidFill>
                <a:latin typeface="Repsol" panose="02000506030000020004" pitchFamily="2" charset="77"/>
              </a:rPr>
              <a:t> </a:t>
            </a:r>
            <a:endParaRPr lang="es-ES_tradnl" sz="1200" b="1" i="1">
              <a:solidFill>
                <a:srgbClr val="FF6200"/>
              </a:solidFill>
              <a:latin typeface="Repsol" panose="02000506030000020004" pitchFamily="2" charset="77"/>
            </a:endParaRPr>
          </a:p>
          <a:p>
            <a:pPr lvl="0" rtl="0"/>
            <a:r>
              <a:rPr lang="en-US" sz="1200" b="1" i="1" u="none" strike="noStrike">
                <a:solidFill>
                  <a:srgbClr val="FF6200"/>
                </a:solidFill>
                <a:latin typeface="Repsol"/>
              </a:rPr>
              <a:t>“Renewable Fuels”. 5-day online course. </a:t>
            </a:r>
          </a:p>
          <a:p>
            <a:pPr lvl="0" rtl="0"/>
            <a:r>
              <a:rPr lang="en-US" sz="1200" b="0" i="0" u="none" strike="noStrike">
                <a:solidFill>
                  <a:srgbClr val="000000"/>
                </a:solidFill>
                <a:latin typeface="Repsol"/>
              </a:rPr>
              <a:t>Renewable fuels represent a key opportunity to address the challenge of reducing greenhouse gas emissions in land, air, and maritime transport. In this online course, we will delve into the present and future of these fuels, which are a real alternative and have been proposed in recent years as one of the most interesting and beneficial technological alternatives to address the process of decarbonization of the transportation sector in all its forms.</a:t>
            </a:r>
            <a:endParaRPr lang="es-ES_tradnl" sz="1200">
              <a:solidFill>
                <a:schemeClr val="tx1"/>
              </a:solidFill>
              <a:latin typeface="Repsol" panose="02000506030000020004" pitchFamily="2" charset="77"/>
            </a:endParaRPr>
          </a:p>
          <a:p>
            <a:pPr lvl="0"/>
            <a:endParaRPr lang="es-ES" sz="1200">
              <a:solidFill>
                <a:schemeClr val="tx1"/>
              </a:solidFill>
              <a:latin typeface="Repsol" panose="02000506030000020004" pitchFamily="2" charset="77"/>
            </a:endParaRPr>
          </a:p>
          <a:p>
            <a:pPr lvl="0" rtl="0"/>
            <a:r>
              <a:rPr lang="en-US" sz="1200" b="1" i="1" u="none" strike="noStrike">
                <a:solidFill>
                  <a:srgbClr val="FF6200"/>
                </a:solidFill>
                <a:latin typeface="Repsol"/>
              </a:rPr>
              <a:t>“Regulatory developments in CO2 capture”. Webinar. </a:t>
            </a:r>
          </a:p>
          <a:p>
            <a:pPr rtl="0"/>
            <a:r>
              <a:rPr lang="en-US" sz="1200" b="0" i="0" u="none" strike="noStrike">
                <a:solidFill>
                  <a:srgbClr val="000000"/>
                </a:solidFill>
                <a:latin typeface="Repsol"/>
              </a:rPr>
              <a:t>Analysis of regulatory developments, CO2 capture and utilization systems, and a debate on technological alternatives and their role in decarbonization in a future of net zero emissions. </a:t>
            </a:r>
            <a:endParaRPr lang="es-ES_tradnl" sz="1200" b="0" i="0">
              <a:latin typeface="Repsol" panose="02000506030000020004" pitchFamily="2" charset="77"/>
            </a:endParaRPr>
          </a:p>
          <a:p>
            <a:pPr lvl="0"/>
            <a:endParaRPr lang="es-ES_tradnl" sz="1200" b="0" i="0">
              <a:latin typeface="Repsol" panose="02000506030000020004" pitchFamily="2" charset="77"/>
            </a:endParaRPr>
          </a:p>
          <a:p>
            <a:pPr lvl="0" rtl="0"/>
            <a:r>
              <a:rPr lang="en-US" sz="1200" b="1" i="1" u="none" strike="noStrike">
                <a:solidFill>
                  <a:srgbClr val="FF6200"/>
                </a:solidFill>
                <a:latin typeface="Repsol"/>
              </a:rPr>
              <a:t>“Dissecting mobility technologies”. Event. </a:t>
            </a:r>
          </a:p>
          <a:p>
            <a:pPr lvl="0" rtl="0"/>
            <a:r>
              <a:rPr lang="en-US" sz="1200" b="0" i="0" u="none" strike="noStrike">
                <a:solidFill>
                  <a:srgbClr val="000000"/>
                </a:solidFill>
                <a:latin typeface="Repsol"/>
              </a:rPr>
              <a:t>Key event pertaining to sustainable mobility, where current technologies will be explored and those that ensure a lasting energy transition will be analyzed. </a:t>
            </a:r>
          </a:p>
          <a:p>
            <a:pPr lvl="0"/>
            <a:endParaRPr lang="es-ES_tradnl" sz="1200">
              <a:latin typeface="Repsol" panose="02000506030000020004" pitchFamily="2" charset="77"/>
            </a:endParaRPr>
          </a:p>
          <a:p>
            <a:pPr lvl="0" rtl="0"/>
            <a:r>
              <a:rPr lang="en-US" sz="1200" b="1" i="1" u="none" strike="noStrike">
                <a:solidFill>
                  <a:srgbClr val="FF6200"/>
                </a:solidFill>
                <a:latin typeface="Repsol"/>
              </a:rPr>
              <a:t>“Solutions to the undesirable effects of the energy transition”. Webinar. </a:t>
            </a:r>
          </a:p>
          <a:p>
            <a:pPr rtl="0"/>
            <a:r>
              <a:rPr lang="en-US" sz="1200" b="0" i="0" u="none" strike="noStrike" kern="1200">
                <a:latin typeface="Repsol"/>
              </a:rPr>
              <a:t>The energy transition is essential to combat climate change, but it also brings with it significant challenges. This webinar will discuss the challenges that need to be addressed to make progress on the effects of the energy transition and the opportunities this represents.</a:t>
            </a:r>
          </a:p>
          <a:p>
            <a:pPr lvl="0"/>
            <a:endParaRPr lang="es-ES_tradnl" sz="1200" b="1">
              <a:solidFill>
                <a:srgbClr val="FF6200"/>
              </a:solidFill>
              <a:latin typeface="Repsol" panose="02000506030000020004" pitchFamily="2" charset="77"/>
            </a:endParaRPr>
          </a:p>
          <a:p>
            <a:pPr lvl="0"/>
            <a:endParaRPr lang="es-ES" sz="1200" b="1">
              <a:solidFill>
                <a:srgbClr val="FF6200"/>
              </a:solidFill>
              <a:latin typeface="Repsol" panose="02000506030000020004" pitchFamily="2" charset="77"/>
            </a:endParaRPr>
          </a:p>
          <a:p>
            <a:pPr lvl="0"/>
            <a:endParaRPr lang="es-ES" sz="1200" b="1">
              <a:solidFill>
                <a:srgbClr val="FF6200"/>
              </a:solidFill>
              <a:latin typeface="Repsol" panose="02000506030000020004" pitchFamily="2" charset="77"/>
            </a:endParaRPr>
          </a:p>
        </p:txBody>
      </p:sp>
      <p:cxnSp>
        <p:nvCxnSpPr>
          <p:cNvPr id="8" name="Conector recto 7">
            <a:extLst>
              <a:ext uri="{FF2B5EF4-FFF2-40B4-BE49-F238E27FC236}">
                <a16:creationId xmlns:a16="http://schemas.microsoft.com/office/drawing/2014/main" id="{2C9C55C9-E7A0-9959-01E0-47434BBB87BA}"/>
              </a:ext>
            </a:extLst>
          </p:cNvPr>
          <p:cNvCxnSpPr/>
          <p:nvPr/>
        </p:nvCxnSpPr>
        <p:spPr>
          <a:xfrm flipH="1">
            <a:off x="1036774"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152ADD39-B59D-4348-3CCA-1F480ADC666B}"/>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12286" y="6487478"/>
            <a:ext cx="474145" cy="161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8E939B0-5724-FC03-AA0A-407919CAB9F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 nombre de la empresa&#10;&#10;Descripción generada automáticamente">
            <a:extLst>
              <a:ext uri="{FF2B5EF4-FFF2-40B4-BE49-F238E27FC236}">
                <a16:creationId xmlns:a16="http://schemas.microsoft.com/office/drawing/2014/main" id="{35F7C214-C014-D12C-4FEF-D3E3D97200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15" name="Imagen 14" descr="Logotipo, nombre de la empresa&#10;&#10;Descripción generada automáticamente">
            <a:extLst>
              <a:ext uri="{FF2B5EF4-FFF2-40B4-BE49-F238E27FC236}">
                <a16:creationId xmlns:a16="http://schemas.microsoft.com/office/drawing/2014/main" id="{901D9225-8B22-8C3E-A30E-E532EB5156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19" name="Picture 2" descr="AEE renueva su imagen corporativa y estrena logo - Asociación Empresarial  Eólica">
            <a:extLst>
              <a:ext uri="{FF2B5EF4-FFF2-40B4-BE49-F238E27FC236}">
                <a16:creationId xmlns:a16="http://schemas.microsoft.com/office/drawing/2014/main" id="{AAC37A67-1069-672E-D40A-A9045976946E}"/>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453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4969838-B03C-23E6-AA46-F9EF8AF2D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3"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991508" y="1891790"/>
            <a:ext cx="10401848" cy="398390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FF6200"/>
              </a:solidFill>
              <a:effectLst/>
              <a:uLnTx/>
              <a:uFillTx/>
              <a:latin typeface="Repsol" panose="02000506030000020004" pitchFamily="2" charset="77"/>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b="1">
              <a:solidFill>
                <a:srgbClr val="FF6200"/>
              </a:solidFill>
              <a:latin typeface="Repsol" panose="02000506030000020004" pitchFamily="2" charset="77"/>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solidFill>
                  <a:srgbClr val="FF6200"/>
                </a:solidFill>
                <a:uLnTx/>
                <a:uFillTx/>
                <a:latin typeface="Repsol"/>
                <a:ea typeface="+mn-ea"/>
                <a:cs typeface="+mn-cs"/>
              </a:rPr>
              <a:t>“New technologies in mobility</a:t>
            </a:r>
            <a:r>
              <a:rPr lang="en-US" sz="1200" b="1" i="0" u="none" strike="noStrike">
                <a:solidFill>
                  <a:srgbClr val="FF6200"/>
                </a:solidFill>
                <a:latin typeface="Repsol"/>
              </a:rPr>
              <a:t>”. Event. </a:t>
            </a: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a:solidFill>
                  <a:srgbClr val="000000"/>
                </a:solidFill>
                <a:latin typeface="Repsol"/>
              </a:rPr>
              <a:t>This event will analyze the different mobility technologies to boost decarbonization as quickly and efficiently as possible.</a:t>
            </a:r>
            <a:endParaRPr lang="en-US" sz="1200">
              <a:solidFill>
                <a:prstClr val="black">
                  <a:hueOff val="0"/>
                  <a:satOff val="0"/>
                  <a:lumOff val="0"/>
                  <a:alphaOff val="0"/>
                </a:prstClr>
              </a:solidFill>
              <a:latin typeface="Repsol" panose="02000506030000020004" pitchFamily="2" charset="77"/>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s-ES" sz="1200" b="0" i="0" u="none" strike="noStrike" kern="1200" cap="none" spc="0" normalizeH="0" baseline="0" noProof="0">
              <a:ln>
                <a:noFill/>
              </a:ln>
              <a:solidFill>
                <a:srgbClr val="FF0000"/>
              </a:solidFill>
              <a:effectLst/>
              <a:uLnTx/>
              <a:uFillTx/>
              <a:latin typeface="Repsol" panose="02000506030000020004" pitchFamily="2" charset="77"/>
              <a:ea typeface="+mn-ea"/>
              <a:cs typeface="+mn-cs"/>
            </a:endParaRPr>
          </a:p>
          <a:p>
            <a:pPr rtl="0">
              <a:defRPr/>
            </a:pPr>
            <a:r>
              <a:rPr lang="en-US" sz="1200" b="1" i="1" u="none" strike="noStrike">
                <a:solidFill>
                  <a:srgbClr val="FF6200"/>
                </a:solidFill>
                <a:latin typeface="Repsol"/>
              </a:rPr>
              <a:t>“The challenges and opportunities of the energy transition for companies in the Basque Country”. Event. </a:t>
            </a: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solidFill>
                  <a:srgbClr val="000000"/>
                </a:solidFill>
                <a:uLnTx/>
                <a:uFillTx/>
                <a:latin typeface="Repsol"/>
                <a:ea typeface="+mn-ea"/>
                <a:cs typeface="+mn-cs"/>
              </a:rPr>
              <a:t>Debate on the challenges that small- and medium-sized companies in the Basque Country must address to make progress in their roadmap towards the energy transition and sustainability and the opportunities this represents.</a:t>
            </a:r>
          </a:p>
          <a:p>
            <a:pPr lvl="0"/>
            <a:endParaRPr lang="es-ES_tradnl" sz="1200" b="1" i="1">
              <a:solidFill>
                <a:srgbClr val="FF6200"/>
              </a:solidFill>
              <a:latin typeface="Repsol" panose="02000506030000020004" pitchFamily="2" charset="77"/>
            </a:endParaRPr>
          </a:p>
          <a:p>
            <a:pPr rtl="0"/>
            <a:r>
              <a:rPr lang="en-US" sz="1200" b="1" i="0" u="none" strike="noStrike">
                <a:solidFill>
                  <a:srgbClr val="FF6200"/>
                </a:solidFill>
                <a:latin typeface="Repsol"/>
              </a:rPr>
              <a:t>“</a:t>
            </a:r>
            <a:r>
              <a:rPr lang="en-US" sz="1200" b="1" i="1" u="none" strike="noStrike">
                <a:solidFill>
                  <a:srgbClr val="FF6200"/>
                </a:solidFill>
                <a:latin typeface="Repsol"/>
              </a:rPr>
              <a:t>Autonomous and Connected Mobility</a:t>
            </a:r>
            <a:r>
              <a:rPr lang="en-US" sz="1200" b="1" i="0" u="none" strike="noStrike">
                <a:solidFill>
                  <a:srgbClr val="FF6200"/>
                </a:solidFill>
                <a:latin typeface="Repsol"/>
              </a:rPr>
              <a:t>” .Webinar.</a:t>
            </a:r>
          </a:p>
          <a:p>
            <a:pPr rtl="0"/>
            <a:r>
              <a:rPr lang="en-US" sz="1200" b="0" i="0" u="none" strike="noStrike">
                <a:solidFill>
                  <a:srgbClr val="000000"/>
                </a:solidFill>
                <a:latin typeface="Repsol"/>
              </a:rPr>
              <a:t>Presentation of the state of development of technologies for autonomous and connected mobility and their likely evolution, reflecting on how these technologies could impact the way we move around. </a:t>
            </a:r>
          </a:p>
          <a:p>
            <a:pPr lvl="0"/>
            <a:endParaRPr lang="es-ES_tradnl" sz="1200" b="1" i="1">
              <a:solidFill>
                <a:srgbClr val="FF6200"/>
              </a:solidFill>
              <a:latin typeface="Repsol" panose="02000506030000020004" pitchFamily="2" charset="77"/>
            </a:endParaRPr>
          </a:p>
          <a:p>
            <a:pPr lvl="0" rtl="0"/>
            <a:r>
              <a:rPr lang="en-US" sz="1200" b="1" i="1" u="none" strike="noStrike">
                <a:solidFill>
                  <a:srgbClr val="FF6200"/>
                </a:solidFill>
                <a:latin typeface="Repsol"/>
              </a:rPr>
              <a:t>“Challenges for the mobility sector in the energy transition”. Event. </a:t>
            </a:r>
          </a:p>
          <a:p>
            <a:pPr algn="l" rtl="0"/>
            <a:r>
              <a:rPr lang="en-US" sz="1200" b="0" i="0" u="none" strike="noStrike">
                <a:solidFill>
                  <a:srgbClr val="000000"/>
                </a:solidFill>
                <a:latin typeface="Repsol"/>
              </a:rPr>
              <a:t>Networking event where challenges in the energy transition will be addressed, within the mobility framework. Mobility and sustainable transport is one of the great challenges that the world currently faces. An efficient and accessible transportation system is key to our quality of life, and precisely because it plays an essential role in society and the economy. It is necessary to face the challenge of a transition towards decarbonization of the sector, while taking into consideration all of its impacts.</a:t>
            </a:r>
          </a:p>
          <a:p>
            <a:pPr algn="l"/>
            <a:endParaRPr lang="es-ES_tradnl" sz="1200" b="0" i="1">
              <a:solidFill>
                <a:schemeClr val="tx1"/>
              </a:solidFill>
              <a:latin typeface="Repsol" panose="02000506030000020004" pitchFamily="2" charset="77"/>
            </a:endParaRPr>
          </a:p>
          <a:p>
            <a:pPr lvl="0" rtl="0"/>
            <a:r>
              <a:rPr lang="en-US" sz="1200" b="1" i="1" u="none" strike="noStrike">
                <a:solidFill>
                  <a:srgbClr val="FF6200"/>
                </a:solidFill>
                <a:latin typeface="Repsol"/>
              </a:rPr>
              <a:t>“Energy efficiency and CAEs</a:t>
            </a:r>
            <a:r>
              <a:rPr lang="en-US" sz="1200" b="1" i="0" u="none" strike="noStrike">
                <a:solidFill>
                  <a:srgbClr val="FF6200"/>
                </a:solidFill>
                <a:latin typeface="Repsol"/>
              </a:rPr>
              <a:t>”. Webinar. </a:t>
            </a:r>
          </a:p>
          <a:p>
            <a:pPr lvl="0" rtl="0"/>
            <a:r>
              <a:rPr lang="en-US" sz="1200" b="0" i="0" u="none" strike="noStrike">
                <a:solidFill>
                  <a:srgbClr val="000000"/>
                </a:solidFill>
                <a:latin typeface="Repsol"/>
              </a:rPr>
              <a:t>This webinar will explore the importance of efficiency on the path to decarbonization. </a:t>
            </a:r>
            <a:endParaRPr lang="es-ES_tradnl" sz="1200">
              <a:solidFill>
                <a:prstClr val="black">
                  <a:hueOff val="0"/>
                  <a:satOff val="0"/>
                  <a:lumOff val="0"/>
                  <a:alphaOff val="0"/>
                </a:prstClr>
              </a:solidFill>
              <a:latin typeface="Repsol" panose="02000506030000020004" pitchFamily="2" charset="77"/>
            </a:endParaRPr>
          </a:p>
          <a:p>
            <a:pPr lvl="0" algn="just"/>
            <a:endParaRPr lang="es-ES_tradnl" sz="1200" i="1">
              <a:solidFill>
                <a:schemeClr val="tx1"/>
              </a:solidFill>
              <a:latin typeface="Repsol" panose="02000506030000020004" pitchFamily="2" charset="77"/>
            </a:endParaRPr>
          </a:p>
          <a:p>
            <a:pPr lvl="0"/>
            <a:endParaRPr lang="es-ES" sz="1200" b="0" i="0">
              <a:solidFill>
                <a:schemeClr val="tx1"/>
              </a:solidFill>
              <a:latin typeface="Repsol" panose="02000506030000020004" pitchFamily="2" charset="77"/>
            </a:endParaRPr>
          </a:p>
          <a:p>
            <a:pPr lvl="0"/>
            <a:endParaRPr lang="es-ES_tradnl" sz="1200" b="1" i="0">
              <a:solidFill>
                <a:schemeClr val="tx1"/>
              </a:solidFill>
              <a:latin typeface="Repsol" panose="02000506030000020004" pitchFamily="2" charset="77"/>
            </a:endParaRPr>
          </a:p>
        </p:txBody>
      </p:sp>
      <p:sp>
        <p:nvSpPr>
          <p:cNvPr id="3" name="Título 3">
            <a:extLst>
              <a:ext uri="{FF2B5EF4-FFF2-40B4-BE49-F238E27FC236}">
                <a16:creationId xmlns:a16="http://schemas.microsoft.com/office/drawing/2014/main" id="{C5872751-16D2-28C8-E531-73D404F5C02A}"/>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   OCTOBER</a:t>
            </a:r>
            <a:br>
              <a:rPr lang="en-US" sz="4800" b="1" i="0" u="none" strike="noStrike">
                <a:solidFill>
                  <a:srgbClr val="FF6200"/>
                </a:solidFill>
                <a:latin typeface="Calibri"/>
              </a:rPr>
            </a:br>
            <a:endParaRPr lang="es-ES" sz="900" i="1">
              <a:solidFill>
                <a:srgbClr val="FF6200"/>
              </a:solidFill>
              <a:latin typeface="+mn-lt"/>
            </a:endParaRPr>
          </a:p>
        </p:txBody>
      </p:sp>
      <p:sp>
        <p:nvSpPr>
          <p:cNvPr id="10" name="Título 3">
            <a:extLst>
              <a:ext uri="{FF2B5EF4-FFF2-40B4-BE49-F238E27FC236}">
                <a16:creationId xmlns:a16="http://schemas.microsoft.com/office/drawing/2014/main" id="{9D0E5064-BCDD-619B-ACCE-99039DA804AC}"/>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80BB3B01-D379-4114-6BAD-86752658B252}"/>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3E664FEE-2EC4-F537-B582-82840D40C23E}"/>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cxnSp>
        <p:nvCxnSpPr>
          <p:cNvPr id="4" name="Conector recto 3">
            <a:extLst>
              <a:ext uri="{FF2B5EF4-FFF2-40B4-BE49-F238E27FC236}">
                <a16:creationId xmlns:a16="http://schemas.microsoft.com/office/drawing/2014/main" id="{C18D5A85-80F7-53BF-CCDC-F60403A1F1B0}"/>
              </a:ext>
            </a:extLst>
          </p:cNvPr>
          <p:cNvCxnSpPr/>
          <p:nvPr/>
        </p:nvCxnSpPr>
        <p:spPr>
          <a:xfrm flipH="1">
            <a:off x="912949"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7" name="Picture 2">
            <a:extLst>
              <a:ext uri="{FF2B5EF4-FFF2-40B4-BE49-F238E27FC236}">
                <a16:creationId xmlns:a16="http://schemas.microsoft.com/office/drawing/2014/main" id="{BDD45519-627B-1693-1C47-A6E3EECA94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85106"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794B29E5-157C-BE63-90CE-5724CCB59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020" y="6454985"/>
            <a:ext cx="431054" cy="241390"/>
          </a:xfrm>
          <a:prstGeom prst="rect">
            <a:avLst/>
          </a:prstGeom>
        </p:spPr>
      </p:pic>
      <p:pic>
        <p:nvPicPr>
          <p:cNvPr id="2" name="Picture 2" descr="AEE renueva su imagen corporativa y estrena logo - Asociación Empresarial  Eólica">
            <a:extLst>
              <a:ext uri="{FF2B5EF4-FFF2-40B4-BE49-F238E27FC236}">
                <a16:creationId xmlns:a16="http://schemas.microsoft.com/office/drawing/2014/main" id="{A14FD5A4-41C6-5053-6B3A-4065E8E8614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5100"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0485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803A2BA-9933-0AD5-C803-ED95E5D41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04972" y="2121974"/>
            <a:ext cx="10821848" cy="4654165"/>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n-US" sz="1200" b="0" i="0">
              <a:solidFill>
                <a:srgbClr val="FF6200"/>
              </a:solidFill>
            </a:endParaRPr>
          </a:p>
          <a:p>
            <a:pPr lvl="0" rtl="0"/>
            <a:r>
              <a:rPr lang="en-US" sz="1200" b="1" i="1" u="none" strike="noStrike">
                <a:solidFill>
                  <a:srgbClr val="FF6200"/>
                </a:solidFill>
                <a:latin typeface="Calibri"/>
              </a:rPr>
              <a:t>“IV Industrial Vehicle Observatory”. Event. </a:t>
            </a:r>
          </a:p>
          <a:p>
            <a:pPr lvl="0" rtl="0"/>
            <a:r>
              <a:rPr lang="en-US" sz="1200" b="0" i="0" u="none" strike="noStrike">
                <a:latin typeface="Calibri"/>
              </a:rPr>
              <a:t>Event where all the latest developments in transport and heavy-duty vehicles will be analyzed in detail in their transformation process towards decarbonization.</a:t>
            </a:r>
          </a:p>
          <a:p>
            <a:pPr lvl="0"/>
            <a:endParaRPr lang="es-ES" sz="1200" b="0" i="0"/>
          </a:p>
          <a:p>
            <a:pPr rtl="0"/>
            <a:r>
              <a:rPr lang="en-US" sz="1200" b="1" i="1" u="none" strike="noStrike">
                <a:solidFill>
                  <a:srgbClr val="FF6200"/>
                </a:solidFill>
                <a:latin typeface="Calibri"/>
              </a:rPr>
              <a:t>“Synthetic fuels”. Webinar. </a:t>
            </a:r>
          </a:p>
          <a:p>
            <a:pPr rtl="0"/>
            <a:r>
              <a:rPr lang="en-US" sz="1200" b="0" i="0" u="none" strike="noStrike">
                <a:latin typeface="Calibri"/>
              </a:rPr>
              <a:t>Present and future of synthetic fuels. What they are and why everyone has such high hopes for them. </a:t>
            </a:r>
            <a:endParaRPr lang="en-US" sz="1200"/>
          </a:p>
          <a:p>
            <a:pPr lvl="0"/>
            <a:endParaRPr lang="es-ES" sz="1200" b="0" i="0">
              <a:solidFill>
                <a:schemeClr val="tx1"/>
              </a:solidFill>
            </a:endParaRPr>
          </a:p>
          <a:p>
            <a:pPr lvl="0" rtl="0"/>
            <a:r>
              <a:rPr lang="en-US" sz="1200" b="1" i="1" u="none" strike="noStrike">
                <a:solidFill>
                  <a:srgbClr val="FF6200"/>
                </a:solidFill>
                <a:latin typeface="Calibri"/>
              </a:rPr>
              <a:t>“Challenges and opportunities of the energy transition in Cantabria”. Event. </a:t>
            </a:r>
          </a:p>
          <a:p>
            <a:pPr rtl="0"/>
            <a:r>
              <a:rPr lang="en-US" sz="1200" b="0" i="0" u="none" strike="noStrike" kern="1200">
                <a:latin typeface="Repsol"/>
              </a:rPr>
              <a:t>Debate on the challenges that Cantabria must address to make progress in their roadmap towards the energy transition and the opportunities this represents.</a:t>
            </a:r>
          </a:p>
          <a:p>
            <a:pPr lvl="0"/>
            <a:endParaRPr lang="es-ES_tradnl" sz="1200" b="1" i="1">
              <a:solidFill>
                <a:srgbClr val="FF6200"/>
              </a:solidFill>
            </a:endParaRPr>
          </a:p>
          <a:p>
            <a:pPr lvl="0" rtl="0"/>
            <a:r>
              <a:rPr lang="en-US" sz="1200" b="1" i="1" u="none" strike="noStrike">
                <a:solidFill>
                  <a:srgbClr val="FF6200"/>
                </a:solidFill>
                <a:latin typeface="Calibri"/>
              </a:rPr>
              <a:t>“New technologies in the automotive sector”. Webinar. </a:t>
            </a:r>
            <a:endParaRPr lang="es-ES_tradnl" sz="1200" b="1" i="1">
              <a:solidFill>
                <a:schemeClr val="tx1"/>
              </a:solidFill>
            </a:endParaRPr>
          </a:p>
          <a:p>
            <a:pPr rtl="0"/>
            <a:r>
              <a:rPr lang="en-US" sz="1200" b="0" i="0" u="none" strike="noStrike">
                <a:latin typeface="Calibri"/>
              </a:rPr>
              <a:t>This webinar will explore the current advancement of technologies that drive smarter and more sustainable mobility, as well as analyze emerging trends, the challenges they face, and the opportunities they present, reflecting on how these innovations are redefining our way of getting around.</a:t>
            </a:r>
          </a:p>
          <a:p>
            <a:pPr lvl="0"/>
            <a:endParaRPr lang="en-US" sz="1200" b="0" i="0">
              <a:solidFill>
                <a:schemeClr val="tx1"/>
              </a:solidFill>
            </a:endParaRPr>
          </a:p>
          <a:p>
            <a:pPr lvl="0"/>
            <a:endParaRPr lang="en-US" sz="1200" b="0" i="0">
              <a:solidFill>
                <a:schemeClr val="tx1"/>
              </a:solidFill>
            </a:endParaRPr>
          </a:p>
          <a:p>
            <a:pPr lvl="0"/>
            <a:endParaRPr lang="en-US" sz="1200" b="0" i="0"/>
          </a:p>
        </p:txBody>
      </p:sp>
      <p:sp>
        <p:nvSpPr>
          <p:cNvPr id="2" name="Título 3">
            <a:extLst>
              <a:ext uri="{FF2B5EF4-FFF2-40B4-BE49-F238E27FC236}">
                <a16:creationId xmlns:a16="http://schemas.microsoft.com/office/drawing/2014/main" id="{1B206941-D116-B69E-9514-0D6B6A605A23}"/>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NOVEMBER</a:t>
            </a:r>
            <a:br>
              <a:rPr lang="en-US" sz="4800" b="1" i="0" u="none" strike="noStrike">
                <a:solidFill>
                  <a:srgbClr val="FF6200"/>
                </a:solidFill>
                <a:latin typeface="Calibri"/>
              </a:rPr>
            </a:br>
            <a:endParaRPr lang="es-ES" sz="900" i="1">
              <a:solidFill>
                <a:srgbClr val="FF6200"/>
              </a:solidFill>
              <a:latin typeface="+mn-lt"/>
            </a:endParaRPr>
          </a:p>
        </p:txBody>
      </p:sp>
      <p:sp>
        <p:nvSpPr>
          <p:cNvPr id="4" name="Título 3">
            <a:extLst>
              <a:ext uri="{FF2B5EF4-FFF2-40B4-BE49-F238E27FC236}">
                <a16:creationId xmlns:a16="http://schemas.microsoft.com/office/drawing/2014/main" id="{DB7D04D1-AA19-D256-7B09-5B72BA3EF171}"/>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5" name="CuadroTexto 4">
            <a:extLst>
              <a:ext uri="{FF2B5EF4-FFF2-40B4-BE49-F238E27FC236}">
                <a16:creationId xmlns:a16="http://schemas.microsoft.com/office/drawing/2014/main" id="{180D281B-7C39-1FB9-D3DF-A082A1562856}"/>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7" name="Título 3">
            <a:extLst>
              <a:ext uri="{FF2B5EF4-FFF2-40B4-BE49-F238E27FC236}">
                <a16:creationId xmlns:a16="http://schemas.microsoft.com/office/drawing/2014/main" id="{4D2A0958-A16E-D5FB-75EF-6924FB18DC31}"/>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cxnSp>
        <p:nvCxnSpPr>
          <p:cNvPr id="3" name="Conector recto 2">
            <a:extLst>
              <a:ext uri="{FF2B5EF4-FFF2-40B4-BE49-F238E27FC236}">
                <a16:creationId xmlns:a16="http://schemas.microsoft.com/office/drawing/2014/main" id="{78465FCC-47FE-7B0E-87D7-963F86FC262A}"/>
              </a:ext>
            </a:extLst>
          </p:cNvPr>
          <p:cNvCxnSpPr/>
          <p:nvPr/>
        </p:nvCxnSpPr>
        <p:spPr>
          <a:xfrm flipH="1">
            <a:off x="987027" y="2200043"/>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6" name="Picture 2">
            <a:extLst>
              <a:ext uri="{FF2B5EF4-FFF2-40B4-BE49-F238E27FC236}">
                <a16:creationId xmlns:a16="http://schemas.microsoft.com/office/drawing/2014/main" id="{946FAFCD-4C5A-5ED9-2B90-B8BE03CB02F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67000" y="6492277"/>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5A0ACDF0-B922-1523-E370-826503A33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4495" y="6441466"/>
            <a:ext cx="431054" cy="241390"/>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61BE46A3-32B8-8623-83C1-9558125C9B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020" y="6454985"/>
            <a:ext cx="431054" cy="241390"/>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CB6C1FF2-8900-E6C4-DF77-BF7E0835BA4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18491" y="6442706"/>
            <a:ext cx="584328" cy="25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850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E004-BD46-2D55-75BD-3643DC9A68D5}"/>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43515DDB-8814-40E3-38B0-BBE172265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 y="0"/>
            <a:ext cx="12192000" cy="6858000"/>
          </a:xfrm>
          <a:prstGeom prst="rect">
            <a:avLst/>
          </a:prstGeom>
        </p:spPr>
      </p:pic>
      <p:pic>
        <p:nvPicPr>
          <p:cNvPr id="32" name="Imagen 31">
            <a:extLst>
              <a:ext uri="{FF2B5EF4-FFF2-40B4-BE49-F238E27FC236}">
                <a16:creationId xmlns:a16="http://schemas.microsoft.com/office/drawing/2014/main" id="{D4423ECB-CB17-F50E-7393-1C6166EE1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6200901-3D84-41F9-7EA5-0EAF048D7984}"/>
              </a:ext>
            </a:extLst>
          </p:cNvPr>
          <p:cNvSpPr/>
          <p:nvPr/>
        </p:nvSpPr>
        <p:spPr>
          <a:xfrm>
            <a:off x="1104972" y="2121974"/>
            <a:ext cx="10821848" cy="4654165"/>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FF62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solidFill>
                  <a:srgbClr val="FF6200"/>
                </a:solidFill>
                <a:uLnTx/>
                <a:uFillTx/>
                <a:latin typeface="Calibri"/>
                <a:ea typeface="+mn-ea"/>
                <a:cs typeface="+mn-cs"/>
              </a:rPr>
              <a:t>“Automotive battery technologies and recycling”. Webinar.</a:t>
            </a: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a:solidFill>
                  <a:srgbClr val="000000"/>
                </a:solidFill>
                <a:latin typeface="Repsol"/>
              </a:rPr>
              <a:t>In this webinar, </a:t>
            </a:r>
            <a:r>
              <a:rPr lang="en-US" sz="1200" b="0" i="0" u="none" strike="noStrike">
                <a:latin typeface="Calibri"/>
              </a:rPr>
              <a:t>emerging trends and the challenges and opportunities they face will be analyzed and discussed.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s-ES"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1" i="1" u="none" strike="noStrike" kern="1200" cap="none" spc="0" normalizeH="0" baseline="0" noProof="0">
                <a:solidFill>
                  <a:srgbClr val="FF6200"/>
                </a:solidFill>
                <a:uLnTx/>
                <a:uFillTx/>
                <a:latin typeface="Calibri"/>
                <a:ea typeface="+mn-ea"/>
                <a:cs typeface="+mn-cs"/>
              </a:rPr>
              <a:t>“Heat utilization”. Webinar. </a:t>
            </a:r>
            <a:endParaRPr kumimoji="0" lang="en-US" sz="1200" b="1" i="1" u="none" strike="noStrike" kern="1200" cap="none" spc="0" normalizeH="0" baseline="0" noProof="0">
              <a:ln>
                <a:noFill/>
              </a:ln>
              <a:solidFill>
                <a:srgbClr val="FF6200"/>
              </a:solidFill>
              <a:effectLst/>
              <a:uLnTx/>
              <a:uFillTx/>
              <a:latin typeface="Calibri" panose="020F0502020204030204"/>
              <a:ea typeface="+mn-ea"/>
              <a:cs typeface="+mn-cs"/>
            </a:endParaRPr>
          </a:p>
          <a:p>
            <a:pPr rtl="0">
              <a:defRPr/>
            </a:pPr>
            <a:r>
              <a:rPr lang="en-US" sz="1200" b="0" i="0" u="none" strike="noStrike">
                <a:solidFill>
                  <a:srgbClr val="000000"/>
                </a:solidFill>
                <a:latin typeface="Repsol"/>
              </a:rPr>
              <a:t>This online event will explore the use of waste heat from industrial processes, such as cooling towers, increasing overall energy efficiency.</a:t>
            </a:r>
            <a:endParaRPr lang="es-ES" sz="1200" baseline="-25000">
              <a:solidFill>
                <a:srgbClr val="FF0000"/>
              </a:solidFill>
              <a:latin typeface="Repsol" panose="02000506030000020004" pitchFamily="2" charset="77"/>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 name="Título 3">
            <a:extLst>
              <a:ext uri="{FF2B5EF4-FFF2-40B4-BE49-F238E27FC236}">
                <a16:creationId xmlns:a16="http://schemas.microsoft.com/office/drawing/2014/main" id="{8A375577-4241-CF11-06C2-2D2EA9094398}"/>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11" rtl="0" eaLnBrk="1" fontAlgn="auto" latinLnBrk="0" hangingPunct="1">
              <a:lnSpc>
                <a:spcPct val="100000"/>
              </a:lnSpc>
              <a:spcBef>
                <a:spcPct val="0"/>
              </a:spcBef>
              <a:spcAft>
                <a:spcPct val="0"/>
              </a:spcAft>
              <a:buClrTx/>
              <a:buSzTx/>
              <a:buFontTx/>
              <a:buNone/>
              <a:defRPr/>
            </a:pPr>
            <a:r>
              <a:rPr kumimoji="0" lang="en-US" sz="4300" b="1" i="0" u="none" strike="noStrike" kern="1200" cap="none" spc="0" normalizeH="0" baseline="0" noProof="0">
                <a:solidFill>
                  <a:srgbClr val="FF6200"/>
                </a:solidFill>
                <a:uLnTx/>
                <a:uFillTx/>
                <a:latin typeface="Repsol"/>
                <a:ea typeface="+mj-ea"/>
                <a:cs typeface="+mj-cs"/>
              </a:rPr>
              <a:t>DECEMBER</a:t>
            </a:r>
            <a:br>
              <a:rPr kumimoji="0" lang="en-US" sz="4800" b="1" i="0" u="none" strike="noStrike" kern="1200" cap="none" spc="0" normalizeH="0" baseline="0" noProof="0">
                <a:solidFill>
                  <a:srgbClr val="FF6200"/>
                </a:solidFill>
                <a:uLnTx/>
                <a:uFillTx/>
                <a:latin typeface="Calibri"/>
                <a:ea typeface="+mj-ea"/>
                <a:cs typeface="+mj-cs"/>
              </a:rPr>
            </a:br>
            <a:endParaRPr kumimoji="0" lang="es-ES" sz="900" b="0" i="1" u="none" strike="noStrike" kern="1200" cap="none" spc="0" normalizeH="0" baseline="0" noProof="0">
              <a:ln>
                <a:noFill/>
              </a:ln>
              <a:solidFill>
                <a:srgbClr val="FF6200"/>
              </a:solidFill>
              <a:effectLst/>
              <a:uLnTx/>
              <a:uFillTx/>
              <a:latin typeface="Calibri" panose="020F0502020204030204"/>
              <a:ea typeface="+mj-ea"/>
              <a:cs typeface="+mj-cs"/>
            </a:endParaRPr>
          </a:p>
        </p:txBody>
      </p:sp>
      <p:sp>
        <p:nvSpPr>
          <p:cNvPr id="4" name="Título 3">
            <a:extLst>
              <a:ext uri="{FF2B5EF4-FFF2-40B4-BE49-F238E27FC236}">
                <a16:creationId xmlns:a16="http://schemas.microsoft.com/office/drawing/2014/main" id="{BB7DA8A7-06F3-1E1C-75D2-B53F5546832A}"/>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11"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solidFill>
                  <a:srgbClr val="FFFFFF"/>
                </a:solidFill>
                <a:uLnTx/>
                <a:uFillTx/>
                <a:latin typeface="Repsol"/>
                <a:ea typeface="+mj-ea"/>
                <a:cs typeface="+mj-cs"/>
              </a:rPr>
              <a:t>Program</a:t>
            </a:r>
            <a:endParaRPr kumimoji="0" lang="es-ES" sz="600" b="0" i="1" u="none" strike="noStrike" kern="1200" cap="none" spc="0" normalizeH="0" baseline="0" noProof="0">
              <a:ln>
                <a:noFill/>
              </a:ln>
              <a:solidFill>
                <a:prstClr val="black">
                  <a:lumMod val="50000"/>
                  <a:lumOff val="50000"/>
                </a:prstClr>
              </a:solidFill>
              <a:effectLst/>
              <a:uLnTx/>
              <a:uFillTx/>
              <a:latin typeface="Calibri" panose="020F0502020204030204"/>
              <a:ea typeface="+mj-ea"/>
              <a:cs typeface="+mj-cs"/>
            </a:endParaRPr>
          </a:p>
        </p:txBody>
      </p:sp>
      <p:sp>
        <p:nvSpPr>
          <p:cNvPr id="5" name="CuadroTexto 4">
            <a:extLst>
              <a:ext uri="{FF2B5EF4-FFF2-40B4-BE49-F238E27FC236}">
                <a16:creationId xmlns:a16="http://schemas.microsoft.com/office/drawing/2014/main" id="{262A261D-5441-90DE-444A-F823FF142C11}"/>
              </a:ext>
            </a:extLst>
          </p:cNvPr>
          <p:cNvSpPr txBox="1"/>
          <p:nvPr/>
        </p:nvSpPr>
        <p:spPr>
          <a:xfrm>
            <a:off x="229303" y="1209983"/>
            <a:ext cx="6909818" cy="646331"/>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b="0" i="0" u="none" strike="noStrike" kern="1200" cap="none" spc="0" normalizeH="0" baseline="0" noProof="0">
                <a:solidFill>
                  <a:srgbClr val="FFFFFF"/>
                </a:solidFill>
                <a:uLnTx/>
                <a:uFillTx/>
                <a:latin typeface="Repsol"/>
                <a:ea typeface="+mn-ea"/>
                <a:cs typeface="+mn-cs"/>
              </a:rPr>
              <a:t>This program is subject to change. Registration will open two weeks prior on the Open Room calendar.  Recordings of previous events are available on Open Room.</a:t>
            </a:r>
            <a:endParaRPr kumimoji="0" lang="es-ES" sz="1200" b="0" i="0" u="none" strike="noStrike" kern="1200" cap="none" spc="0" normalizeH="0" baseline="0" noProof="0">
              <a:ln>
                <a:noFill/>
              </a:ln>
              <a:solidFill>
                <a:prstClr val="white"/>
              </a:solidFill>
              <a:effectLst/>
              <a:uLnTx/>
              <a:uFillTx/>
              <a:latin typeface="Repsol" panose="02000506030000020004" pitchFamily="2" charset="77"/>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es-C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ítulo 3">
            <a:extLst>
              <a:ext uri="{FF2B5EF4-FFF2-40B4-BE49-F238E27FC236}">
                <a16:creationId xmlns:a16="http://schemas.microsoft.com/office/drawing/2014/main" id="{2D6F746F-4C16-DB8D-F4CF-B23FC9484421}"/>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11" rtl="0" eaLnBrk="1" fontAlgn="auto"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solidFill>
                  <a:srgbClr val="FFFFFF"/>
                </a:solidFill>
                <a:uLnTx/>
                <a:uFillTx/>
                <a:latin typeface="Repsol"/>
                <a:ea typeface="+mj-ea"/>
                <a:cs typeface="+mj-cs"/>
              </a:rPr>
              <a:t>Open Room 2025</a:t>
            </a:r>
            <a:endParaRPr kumimoji="0" lang="es-ES" sz="3200" b="0" i="1" u="none" strike="noStrike" kern="1200" cap="none" spc="0" normalizeH="0" baseline="0" noProof="0">
              <a:ln>
                <a:noFill/>
              </a:ln>
              <a:solidFill>
                <a:prstClr val="black">
                  <a:lumMod val="50000"/>
                  <a:lumOff val="50000"/>
                </a:prstClr>
              </a:solidFill>
              <a:effectLst/>
              <a:uLnTx/>
              <a:uFillTx/>
              <a:latin typeface="Calibri" panose="020F0502020204030204"/>
              <a:ea typeface="+mj-ea"/>
              <a:cs typeface="+mj-cs"/>
            </a:endParaRPr>
          </a:p>
        </p:txBody>
      </p:sp>
      <p:cxnSp>
        <p:nvCxnSpPr>
          <p:cNvPr id="3" name="Conector recto 2">
            <a:extLst>
              <a:ext uri="{FF2B5EF4-FFF2-40B4-BE49-F238E27FC236}">
                <a16:creationId xmlns:a16="http://schemas.microsoft.com/office/drawing/2014/main" id="{5F5C73C4-C7C0-A33D-F9A7-621709056554}"/>
              </a:ext>
            </a:extLst>
          </p:cNvPr>
          <p:cNvCxnSpPr/>
          <p:nvPr/>
        </p:nvCxnSpPr>
        <p:spPr>
          <a:xfrm flipH="1">
            <a:off x="987027" y="2200043"/>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6" name="Picture 2">
            <a:extLst>
              <a:ext uri="{FF2B5EF4-FFF2-40B4-BE49-F238E27FC236}">
                <a16:creationId xmlns:a16="http://schemas.microsoft.com/office/drawing/2014/main" id="{1854804B-89A6-8E38-C6A0-58B1C21791D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63604"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3CEDDCF2-C066-DDDD-F55C-A5FA6CB98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020" y="6454985"/>
            <a:ext cx="431054" cy="241390"/>
          </a:xfrm>
          <a:prstGeom prst="rect">
            <a:avLst/>
          </a:prstGeom>
        </p:spPr>
      </p:pic>
      <p:pic>
        <p:nvPicPr>
          <p:cNvPr id="8" name="Picture 2" descr="AEE renueva su imagen corporativa y estrena logo - Asociación Empresarial  Eólica">
            <a:extLst>
              <a:ext uri="{FF2B5EF4-FFF2-40B4-BE49-F238E27FC236}">
                <a16:creationId xmlns:a16="http://schemas.microsoft.com/office/drawing/2014/main" id="{8C14E36B-D1F7-063A-A34F-8033EA80C62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24454"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7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useBgFill="1">
        <p:nvSpPr>
          <p:cNvPr id="54" name="Rectangle 5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CuadroTexto 1">
            <a:extLst>
              <a:ext uri="{FF2B5EF4-FFF2-40B4-BE49-F238E27FC236}">
                <a16:creationId xmlns:a16="http://schemas.microsoft.com/office/drawing/2014/main" id="{46C1463F-DB56-7FEF-2209-94652B701129}"/>
              </a:ext>
            </a:extLst>
          </p:cNvPr>
          <p:cNvSpPr txBox="1"/>
          <p:nvPr/>
        </p:nvSpPr>
        <p:spPr>
          <a:xfrm>
            <a:off x="574566" y="5687472"/>
            <a:ext cx="7015499" cy="852260"/>
          </a:xfrm>
          <a:prstGeom prst="rect">
            <a:avLst/>
          </a:prstGeom>
        </p:spPr>
        <p:txBody>
          <a:bodyPr vert="horz" lIns="91440" tIns="45720" rIns="91440" bIns="45720" rtlCol="0" anchor="ctr">
            <a:noAutofit/>
          </a:bodyPr>
          <a:lstStyle/>
          <a:p>
            <a:pPr rtl="0">
              <a:lnSpc>
                <a:spcPct val="90000"/>
              </a:lnSpc>
              <a:spcBef>
                <a:spcPct val="0"/>
              </a:spcBef>
              <a:spcAft>
                <a:spcPts val="600"/>
              </a:spcAft>
            </a:pPr>
            <a:r>
              <a:rPr lang="en-US" sz="3600" b="1" i="0" u="none" strike="noStrike">
                <a:solidFill>
                  <a:srgbClr val="00809A"/>
                </a:solidFill>
                <a:latin typeface="Repsol"/>
                <a:ea typeface="+mj-ea"/>
                <a:cs typeface="+mj-cs"/>
              </a:rPr>
              <a:t>Open Room 2024 Program</a:t>
            </a:r>
          </a:p>
        </p:txBody>
      </p:sp>
      <p:pic>
        <p:nvPicPr>
          <p:cNvPr id="4" name="Imagen 3">
            <a:extLst>
              <a:ext uri="{FF2B5EF4-FFF2-40B4-BE49-F238E27FC236}">
                <a16:creationId xmlns:a16="http://schemas.microsoft.com/office/drawing/2014/main" id="{BDB79DA6-E40D-C2EE-2AB1-AD4456A74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pic>
        <p:nvPicPr>
          <p:cNvPr id="11" name="Imagen 10">
            <a:extLst>
              <a:ext uri="{FF2B5EF4-FFF2-40B4-BE49-F238E27FC236}">
                <a16:creationId xmlns:a16="http://schemas.microsoft.com/office/drawing/2014/main" id="{8FA13F28-CE8C-4CAC-7E43-0396597FC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18" name="CuadroTexto 17">
            <a:extLst>
              <a:ext uri="{FF2B5EF4-FFF2-40B4-BE49-F238E27FC236}">
                <a16:creationId xmlns:a16="http://schemas.microsoft.com/office/drawing/2014/main" id="{8EF627F0-91C7-45DC-F044-149248732A78}"/>
              </a:ext>
            </a:extLst>
          </p:cNvPr>
          <p:cNvSpPr txBox="1"/>
          <p:nvPr/>
        </p:nvSpPr>
        <p:spPr>
          <a:xfrm>
            <a:off x="773434" y="5657376"/>
            <a:ext cx="10645131" cy="861005"/>
          </a:xfrm>
          <a:prstGeom prst="rect">
            <a:avLst/>
          </a:prstGeom>
          <a:noFill/>
        </p:spPr>
        <p:txBody>
          <a:bodyPr wrap="square" rtlCol="0">
            <a:noAutofit/>
          </a:bodyPr>
          <a:lstStyle/>
          <a:p>
            <a:pPr algn="ctr" rtl="0">
              <a:lnSpc>
                <a:spcPct val="90000"/>
              </a:lnSpc>
              <a:spcBef>
                <a:spcPct val="0"/>
              </a:spcBef>
              <a:spcAft>
                <a:spcPts val="600"/>
              </a:spcAft>
            </a:pPr>
            <a:r>
              <a:rPr lang="en-US" sz="5400" b="1" i="0" u="none" strike="noStrike">
                <a:solidFill>
                  <a:srgbClr val="00809A"/>
                </a:solidFill>
                <a:latin typeface="Repsol"/>
                <a:ea typeface="+mj-ea"/>
                <a:cs typeface="+mj-cs"/>
              </a:rPr>
              <a:t>Open Room </a:t>
            </a:r>
            <a:r>
              <a:rPr lang="en-US" sz="5400" b="0" i="0" u="none" strike="noStrike">
                <a:solidFill>
                  <a:srgbClr val="00809A"/>
                </a:solidFill>
                <a:latin typeface="Repsol"/>
                <a:ea typeface="+mj-ea"/>
                <a:cs typeface="+mj-cs"/>
              </a:rPr>
              <a:t>2025 Program</a:t>
            </a:r>
          </a:p>
        </p:txBody>
      </p:sp>
    </p:spTree>
    <p:extLst>
      <p:ext uri="{BB962C8B-B14F-4D97-AF65-F5344CB8AC3E}">
        <p14:creationId xmlns:p14="http://schemas.microsoft.com/office/powerpoint/2010/main" val="18304568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AE025CB8-98F8-3A37-FD3F-8EA505CE7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39" name="Forma libre: forma 18">
            <a:extLst>
              <a:ext uri="{FF2B5EF4-FFF2-40B4-BE49-F238E27FC236}">
                <a16:creationId xmlns:a16="http://schemas.microsoft.com/office/drawing/2014/main" id="{5FE6618A-6EF0-2C52-E798-F9FD10D34F10}"/>
              </a:ext>
            </a:extLst>
          </p:cNvPr>
          <p:cNvSpPr/>
          <p:nvPr/>
        </p:nvSpPr>
        <p:spPr>
          <a:xfrm>
            <a:off x="1210627" y="2240110"/>
            <a:ext cx="10627141" cy="356402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rtl="0"/>
            <a:r>
              <a:rPr lang="en-US" sz="1200" b="1" i="1" u="none" strike="noStrike">
                <a:solidFill>
                  <a:srgbClr val="FF6200"/>
                </a:solidFill>
                <a:latin typeface="Repsol"/>
              </a:rPr>
              <a:t>Geopolitical impact on energy markets 2024: analysis and perspectives. Event.   </a:t>
            </a:r>
            <a:endParaRPr lang="en-US" sz="1200">
              <a:solidFill>
                <a:srgbClr val="FF6200"/>
              </a:solidFill>
              <a:latin typeface="Repsol" panose="02000506030000020004" pitchFamily="2" charset="77"/>
            </a:endParaRPr>
          </a:p>
          <a:p>
            <a:pPr lvl="0" rtl="0"/>
            <a:r>
              <a:rPr lang="en-US" sz="1200" b="0" i="0" u="none" strike="noStrike">
                <a:solidFill>
                  <a:srgbClr val="000000"/>
                </a:solidFill>
                <a:latin typeface="Repsol"/>
              </a:rPr>
              <a:t>Presentation of the 2024 Energy Statistics Yearbook prepared by Repsol, and analysis of the evolution of the energy markets from 2022 to 2024, given the geopolitical context. Yearbook available at repsol.com.</a:t>
            </a:r>
          </a:p>
          <a:p>
            <a:pPr lvl="0"/>
            <a:endParaRPr lang="en-US" sz="1200">
              <a:solidFill>
                <a:srgbClr val="FF6200"/>
              </a:solidFill>
              <a:latin typeface="Repsol" panose="02000506030000020004" pitchFamily="2" charset="77"/>
            </a:endParaRPr>
          </a:p>
          <a:p>
            <a:pPr rtl="0"/>
            <a:r>
              <a:rPr lang="en-US" sz="1200" b="1" i="1" u="none" strike="noStrike">
                <a:solidFill>
                  <a:srgbClr val="FF6200"/>
                </a:solidFill>
                <a:latin typeface="Repsol"/>
              </a:rPr>
              <a:t>“CO2 utilization: a transformation potential into products of industrial interest​”. Webinar. </a:t>
            </a:r>
          </a:p>
          <a:p>
            <a:pPr rtl="0"/>
            <a:r>
              <a:rPr lang="en-US" sz="1200" b="0" i="0" u="none" strike="noStrike">
                <a:solidFill>
                  <a:srgbClr val="000000"/>
                </a:solidFill>
                <a:latin typeface="Repsol"/>
              </a:rPr>
              <a:t>This online event will analyze the different technologies for the use of CO2, their challenges, and opportunities.</a:t>
            </a:r>
          </a:p>
          <a:p>
            <a:endParaRPr lang="es-ES_tradnl" sz="1200" b="1" i="1">
              <a:solidFill>
                <a:srgbClr val="FF0000"/>
              </a:solidFill>
              <a:latin typeface="Repsol" panose="02000506030000020004" pitchFamily="2" charset="77"/>
            </a:endParaRPr>
          </a:p>
          <a:p>
            <a:pPr rtl="0"/>
            <a:r>
              <a:rPr lang="en-US" sz="1200" b="1" i="1" u="none" strike="noStrike">
                <a:solidFill>
                  <a:srgbClr val="FF6200"/>
                </a:solidFill>
                <a:latin typeface="Repsol"/>
              </a:rPr>
              <a:t>“Keys to the successful implementation of renewable energies in Spain”. Event. </a:t>
            </a:r>
          </a:p>
          <a:p>
            <a:pPr rtl="0"/>
            <a:r>
              <a:rPr lang="en-US" sz="1200" b="0" i="0" u="none" strike="noStrike">
                <a:solidFill>
                  <a:srgbClr val="000000"/>
                </a:solidFill>
                <a:latin typeface="Repsol"/>
              </a:rPr>
              <a:t>This event will discuss the opportunities for developing renewable energy in Spain and the most relevant challenges for a successful implementation.</a:t>
            </a:r>
          </a:p>
          <a:p>
            <a:endParaRPr lang="es-ES" sz="1200">
              <a:solidFill>
                <a:prstClr val="black">
                  <a:hueOff val="0"/>
                  <a:satOff val="0"/>
                  <a:lumOff val="0"/>
                  <a:alphaOff val="0"/>
                </a:prstClr>
              </a:solidFill>
              <a:latin typeface="Repsol" panose="02000506030000020004" pitchFamily="2" charset="77"/>
            </a:endParaRPr>
          </a:p>
          <a:p>
            <a:endParaRPr lang="es-ES_tradnl" sz="1200">
              <a:solidFill>
                <a:prstClr val="black">
                  <a:hueOff val="0"/>
                  <a:satOff val="0"/>
                  <a:lumOff val="0"/>
                  <a:alphaOff val="0"/>
                </a:prstClr>
              </a:solidFill>
              <a:latin typeface="Repsol" panose="02000506030000020004" pitchFamily="2" charset="77"/>
            </a:endParaRPr>
          </a:p>
          <a:p>
            <a:endParaRPr lang="es-ES_tradnl" sz="1200">
              <a:solidFill>
                <a:srgbClr val="FF6200"/>
              </a:solidFill>
              <a:latin typeface="Repsol" panose="02000506030000020004" pitchFamily="2" charset="77"/>
            </a:endParaRPr>
          </a:p>
          <a:p>
            <a:pPr lvl="0"/>
            <a:endParaRPr lang="es-ES_tradnl" sz="1200" b="0">
              <a:solidFill>
                <a:srgbClr val="FF6200"/>
              </a:solidFill>
              <a:latin typeface="Repsol" panose="02000506030000020004" pitchFamily="2" charset="77"/>
            </a:endParaRPr>
          </a:p>
          <a:p>
            <a:pPr lvl="0"/>
            <a:endParaRPr lang="en-US" sz="1200" b="0">
              <a:solidFill>
                <a:srgbClr val="FF0000"/>
              </a:solidFill>
              <a:latin typeface="Repsol" panose="02000506030000020004" pitchFamily="2" charset="77"/>
            </a:endParaRPr>
          </a:p>
        </p:txBody>
      </p:sp>
      <p:sp>
        <p:nvSpPr>
          <p:cNvPr id="11" name="Título 3">
            <a:extLst>
              <a:ext uri="{FF2B5EF4-FFF2-40B4-BE49-F238E27FC236}">
                <a16:creationId xmlns:a16="http://schemas.microsoft.com/office/drawing/2014/main" id="{8852D1FB-493F-65DC-4BB0-0DC9C472FD9A}"/>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2" name="CuadroTexto 11">
            <a:extLst>
              <a:ext uri="{FF2B5EF4-FFF2-40B4-BE49-F238E27FC236}">
                <a16:creationId xmlns:a16="http://schemas.microsoft.com/office/drawing/2014/main" id="{32D90B9A-EF95-745F-CA59-941226F209FF}"/>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3" name="Título 3">
            <a:extLst>
              <a:ext uri="{FF2B5EF4-FFF2-40B4-BE49-F238E27FC236}">
                <a16:creationId xmlns:a16="http://schemas.microsoft.com/office/drawing/2014/main" id="{4DB09088-1179-E203-CB95-931D2234439F}"/>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sp>
        <p:nvSpPr>
          <p:cNvPr id="16" name="Título 3">
            <a:extLst>
              <a:ext uri="{FF2B5EF4-FFF2-40B4-BE49-F238E27FC236}">
                <a16:creationId xmlns:a16="http://schemas.microsoft.com/office/drawing/2014/main" id="{E09D1C14-697A-2033-1E07-C54340CFDBCE}"/>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JANUARY</a:t>
            </a:r>
            <a:br>
              <a:rPr lang="en-US" sz="4800" b="1" i="0" u="none" strike="noStrike">
                <a:solidFill>
                  <a:srgbClr val="FF6200"/>
                </a:solidFill>
                <a:latin typeface="Calibri"/>
              </a:rPr>
            </a:br>
            <a:endParaRPr lang="es-ES" sz="900" i="1">
              <a:solidFill>
                <a:srgbClr val="FF6200"/>
              </a:solidFill>
              <a:latin typeface="+mn-lt"/>
            </a:endParaRPr>
          </a:p>
        </p:txBody>
      </p:sp>
      <p:grpSp>
        <p:nvGrpSpPr>
          <p:cNvPr id="30" name="Group 29">
            <a:extLst>
              <a:ext uri="{FF2B5EF4-FFF2-40B4-BE49-F238E27FC236}">
                <a16:creationId xmlns:a16="http://schemas.microsoft.com/office/drawing/2014/main" id="{7E7C5D25-22AC-C632-018F-1BAC37518AA0}"/>
              </a:ext>
            </a:extLst>
          </p:cNvPr>
          <p:cNvGrpSpPr/>
          <p:nvPr/>
        </p:nvGrpSpPr>
        <p:grpSpPr>
          <a:xfrm>
            <a:off x="0" y="5894353"/>
            <a:ext cx="9297364" cy="944556"/>
            <a:chOff x="4763" y="5915695"/>
            <a:chExt cx="9297364" cy="944556"/>
          </a:xfrm>
        </p:grpSpPr>
        <p:sp>
          <p:nvSpPr>
            <p:cNvPr id="23" name="Rectangle 22">
              <a:extLst>
                <a:ext uri="{FF2B5EF4-FFF2-40B4-BE49-F238E27FC236}">
                  <a16:creationId xmlns:a16="http://schemas.microsoft.com/office/drawing/2014/main" id="{3319EF0D-DDC5-A99C-C3DE-11710E9F72B9}"/>
                </a:ext>
              </a:extLst>
            </p:cNvPr>
            <p:cNvSpPr/>
            <p:nvPr/>
          </p:nvSpPr>
          <p:spPr>
            <a:xfrm>
              <a:off x="4763" y="6183976"/>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n>
                  <a:solidFill>
                    <a:schemeClr val="bg1"/>
                  </a:solidFill>
                </a:ln>
              </a:endParaRPr>
            </a:p>
          </p:txBody>
        </p:sp>
        <p:grpSp>
          <p:nvGrpSpPr>
            <p:cNvPr id="24" name="Group 23">
              <a:extLst>
                <a:ext uri="{FF2B5EF4-FFF2-40B4-BE49-F238E27FC236}">
                  <a16:creationId xmlns:a16="http://schemas.microsoft.com/office/drawing/2014/main" id="{704107B1-5D6A-3514-2730-A4E9D343AD8A}"/>
                </a:ext>
              </a:extLst>
            </p:cNvPr>
            <p:cNvGrpSpPr/>
            <p:nvPr/>
          </p:nvGrpSpPr>
          <p:grpSpPr>
            <a:xfrm>
              <a:off x="168133" y="5915695"/>
              <a:ext cx="9133994" cy="936966"/>
              <a:chOff x="168133" y="5915695"/>
              <a:chExt cx="9133994" cy="936966"/>
            </a:xfrm>
          </p:grpSpPr>
          <p:pic>
            <p:nvPicPr>
              <p:cNvPr id="25" name="Picture 24" descr="A close-up of a logo&#10;&#10;Descripción generada automáticamente">
                <a:extLst>
                  <a:ext uri="{FF2B5EF4-FFF2-40B4-BE49-F238E27FC236}">
                    <a16:creationId xmlns:a16="http://schemas.microsoft.com/office/drawing/2014/main" id="{4EB230D7-A397-CBEE-8D96-5C9879FDCB8C}"/>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26" name="Imagen 21" descr="A person speaking to a speaker&#10;&#10;Descripción generada automáticamente">
                <a:extLst>
                  <a:ext uri="{FF2B5EF4-FFF2-40B4-BE49-F238E27FC236}">
                    <a16:creationId xmlns:a16="http://schemas.microsoft.com/office/drawing/2014/main" id="{6CE3D5C7-4022-E921-9E11-050CAA9751BB}"/>
                  </a:ext>
                </a:extLst>
              </p:cNvPr>
              <p:cNvPicPr>
                <a:picLocks noChangeAspect="1"/>
              </p:cNvPicPr>
              <p:nvPr/>
            </p:nvPicPr>
            <p:blipFill>
              <a:blip r:embed="rId3">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7" name="Picture 26" descr="A green and blue letter e&#10;&#10;Descripción generada automáticamente">
                <a:extLst>
                  <a:ext uri="{FF2B5EF4-FFF2-40B4-BE49-F238E27FC236}">
                    <a16:creationId xmlns:a16="http://schemas.microsoft.com/office/drawing/2014/main" id="{AC70269A-CCD7-D3FA-B753-ECD59FDEDF05}"/>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8" name="Imagen 21">
                <a:extLst>
                  <a:ext uri="{FF2B5EF4-FFF2-40B4-BE49-F238E27FC236}">
                    <a16:creationId xmlns:a16="http://schemas.microsoft.com/office/drawing/2014/main" id="{0114C593-3528-FD9C-B044-6C4AE8ECA5FE}"/>
                  </a:ext>
                </a:extLst>
              </p:cNvPr>
              <p:cNvPicPr>
                <a:picLocks noChangeAspect="1"/>
              </p:cNvPicPr>
              <p:nvPr/>
            </p:nvPicPr>
            <p:blipFill>
              <a:blip r:embed="rId3">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9" name="Imagen 21" descr="A group of logos with text&#10;&#10;Descripción generada automáticamente">
                <a:extLst>
                  <a:ext uri="{FF2B5EF4-FFF2-40B4-BE49-F238E27FC236}">
                    <a16:creationId xmlns:a16="http://schemas.microsoft.com/office/drawing/2014/main" id="{E17287E3-BD05-1E7C-E5C0-22F41274C5B4}"/>
                  </a:ext>
                </a:extLst>
              </p:cNvPr>
              <p:cNvPicPr>
                <a:picLocks noChangeAspect="1"/>
              </p:cNvPicPr>
              <p:nvPr/>
            </p:nvPicPr>
            <p:blipFill>
              <a:blip r:embed="rId3">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cxnSp>
        <p:nvCxnSpPr>
          <p:cNvPr id="33" name="Conector recto 7">
            <a:extLst>
              <a:ext uri="{FF2B5EF4-FFF2-40B4-BE49-F238E27FC236}">
                <a16:creationId xmlns:a16="http://schemas.microsoft.com/office/drawing/2014/main" id="{FA7A77C0-FFC9-4B0D-FE1D-05682A0195E7}"/>
              </a:ext>
            </a:extLst>
          </p:cNvPr>
          <p:cNvCxnSpPr/>
          <p:nvPr/>
        </p:nvCxnSpPr>
        <p:spPr>
          <a:xfrm flipH="1">
            <a:off x="1036774" y="2200044"/>
            <a:ext cx="0" cy="3743828"/>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A36D6230-3417-98ED-9676-AC45E604A93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 nombre de la empresa&#10;&#10;Descripción generada automáticamente">
            <a:extLst>
              <a:ext uri="{FF2B5EF4-FFF2-40B4-BE49-F238E27FC236}">
                <a16:creationId xmlns:a16="http://schemas.microsoft.com/office/drawing/2014/main" id="{85059627-8D1F-A6AA-E9EF-A17F7F735B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1439" y="6354690"/>
            <a:ext cx="465660" cy="314794"/>
          </a:xfrm>
          <a:prstGeom prst="rect">
            <a:avLst/>
          </a:prstGeom>
        </p:spPr>
      </p:pic>
      <p:pic>
        <p:nvPicPr>
          <p:cNvPr id="18" name="Imagen 17" descr="Logotipo, nombre de la empresa&#10;&#10;Descripción generada automáticamente">
            <a:extLst>
              <a:ext uri="{FF2B5EF4-FFF2-40B4-BE49-F238E27FC236}">
                <a16:creationId xmlns:a16="http://schemas.microsoft.com/office/drawing/2014/main" id="{E8DE0909-5459-136B-CCB9-4D83B48AB1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 name="Picture 2" descr="AEE renueva su imagen corporativa y estrena logo - Asociación Empresarial  Eólica">
            <a:extLst>
              <a:ext uri="{FF2B5EF4-FFF2-40B4-BE49-F238E27FC236}">
                <a16:creationId xmlns:a16="http://schemas.microsoft.com/office/drawing/2014/main" id="{93818ADD-B59A-5480-5B49-1BD9BC6C04A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88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286E462D-071F-E575-790B-A6D81F43A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015410" y="2126032"/>
            <a:ext cx="11099981" cy="4155581"/>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488950" rtl="0">
              <a:lnSpc>
                <a:spcPct val="90000"/>
              </a:lnSpc>
              <a:spcBef>
                <a:spcPct val="0"/>
              </a:spcBef>
              <a:spcAft>
                <a:spcPct val="35000"/>
              </a:spcAft>
            </a:pPr>
            <a:r>
              <a:rPr lang="en-US" sz="1200" b="1" i="1" u="none" strike="noStrike">
                <a:solidFill>
                  <a:srgbClr val="FF6200"/>
                </a:solidFill>
                <a:latin typeface="Repsol"/>
              </a:rPr>
              <a:t>“ETS and FuelEU: the maritime sector faces accountability for its carbon footprint</a:t>
            </a:r>
            <a:r>
              <a:rPr lang="en-US" sz="1800" b="0" i="0" u="none" strike="noStrike">
                <a:solidFill>
                  <a:srgbClr val="000000"/>
                </a:solidFill>
                <a:latin typeface="Arial"/>
              </a:rPr>
              <a:t>​</a:t>
            </a:r>
            <a:r>
              <a:rPr lang="en-US" sz="1200" b="1" i="1" u="none" strike="noStrike">
                <a:solidFill>
                  <a:srgbClr val="FF6200"/>
                </a:solidFill>
                <a:latin typeface="Repsol"/>
              </a:rPr>
              <a:t>”. Webinar.</a:t>
            </a:r>
          </a:p>
          <a:p>
            <a:pPr rtl="0"/>
            <a:r>
              <a:rPr lang="en-US" sz="1200" b="0" i="0" u="none" strike="noStrike">
                <a:solidFill>
                  <a:srgbClr val="000000"/>
                </a:solidFill>
                <a:latin typeface="Repsol"/>
              </a:rPr>
              <a:t>In this webinar, the Repsol Foundation university education and research program for the Universidad Politécnica de Madrid will discuss the challenges facing the maritime transport sector in its commitment to decarbonization and the technological alternatives that will make this possible.</a:t>
            </a:r>
          </a:p>
          <a:p>
            <a:endParaRPr lang="es-ES_tradnl" sz="1200">
              <a:solidFill>
                <a:prstClr val="black">
                  <a:hueOff val="0"/>
                  <a:satOff val="0"/>
                  <a:lumOff val="0"/>
                  <a:alphaOff val="0"/>
                </a:prstClr>
              </a:solidFill>
              <a:latin typeface="Repsol" panose="02000506030000020004" pitchFamily="2" charset="77"/>
            </a:endParaRPr>
          </a:p>
          <a:p>
            <a:pPr defTabSz="488950" rtl="0">
              <a:lnSpc>
                <a:spcPct val="90000"/>
              </a:lnSpc>
              <a:spcBef>
                <a:spcPct val="0"/>
              </a:spcBef>
              <a:spcAft>
                <a:spcPct val="35000"/>
              </a:spcAft>
            </a:pPr>
            <a:r>
              <a:rPr lang="en-US" sz="1200" b="1" i="1" u="none" strike="noStrike">
                <a:solidFill>
                  <a:srgbClr val="FF6200"/>
                </a:solidFill>
                <a:latin typeface="Repsol"/>
              </a:rPr>
              <a:t>“Facilitating electric mobility in Spain”. Webinar. </a:t>
            </a:r>
          </a:p>
          <a:p>
            <a:pPr rtl="0"/>
            <a:r>
              <a:rPr lang="en-US" sz="1200" b="0" i="0" u="none" strike="noStrike">
                <a:solidFill>
                  <a:srgbClr val="000000"/>
                </a:solidFill>
                <a:latin typeface="Repsol"/>
              </a:rPr>
              <a:t>Electric mobility is one of the alternatives to achieve the decarbonization objectives of road transport. However, there are still big questions. This webinar will analyze the current key aspects of electric mobility: objectives, opportunities, challenges, regulation, transformation of the sector, and technologies.</a:t>
            </a:r>
          </a:p>
          <a:p>
            <a:pPr lvl="0"/>
            <a:endParaRPr lang="es-ES" sz="1200" b="1">
              <a:solidFill>
                <a:srgbClr val="FF6200"/>
              </a:solidFill>
              <a:latin typeface="Repsol" panose="02000506030000020004" pitchFamily="2" charset="77"/>
            </a:endParaRPr>
          </a:p>
          <a:p>
            <a:pPr lvl="0" defTabSz="488950" rtl="0">
              <a:lnSpc>
                <a:spcPct val="90000"/>
              </a:lnSpc>
              <a:spcBef>
                <a:spcPct val="0"/>
              </a:spcBef>
              <a:spcAft>
                <a:spcPct val="35000"/>
              </a:spcAft>
            </a:pPr>
            <a:r>
              <a:rPr lang="en-US" sz="1200" b="1" i="1" u="none" strike="noStrike">
                <a:solidFill>
                  <a:srgbClr val="FF6200"/>
                </a:solidFill>
                <a:latin typeface="Repsol"/>
              </a:rPr>
              <a:t>“Heat recovery as a driver for decarbonization and energy efficiency”. Webinar.</a:t>
            </a:r>
          </a:p>
          <a:p>
            <a:pPr defTabSz="488950" rtl="0">
              <a:lnSpc>
                <a:spcPct val="90000"/>
              </a:lnSpc>
              <a:spcBef>
                <a:spcPct val="0"/>
              </a:spcBef>
              <a:spcAft>
                <a:spcPct val="35000"/>
              </a:spcAft>
            </a:pPr>
            <a:r>
              <a:rPr lang="en-US" sz="1200" b="0" i="0" u="none" strike="noStrike">
                <a:solidFill>
                  <a:srgbClr val="000000"/>
                </a:solidFill>
                <a:latin typeface="Repsol"/>
              </a:rPr>
              <a:t>This webinar will explore the use of waste heat from industrial processes, such as cooling towers, increasing overall energy efficiency.</a:t>
            </a:r>
            <a:endParaRPr lang="es-ES" sz="1200" baseline="-25000">
              <a:solidFill>
                <a:srgbClr val="FF0000"/>
              </a:solidFill>
              <a:latin typeface="Repsol" panose="02000506030000020004" pitchFamily="2" charset="77"/>
            </a:endParaRPr>
          </a:p>
          <a:p>
            <a:pPr lvl="0" defTabSz="488950">
              <a:lnSpc>
                <a:spcPct val="90000"/>
              </a:lnSpc>
              <a:spcBef>
                <a:spcPct val="0"/>
              </a:spcBef>
              <a:spcAft>
                <a:spcPct val="35000"/>
              </a:spcAft>
            </a:pPr>
            <a:endParaRPr lang="es-ES" sz="1200" b="1" i="1">
              <a:solidFill>
                <a:srgbClr val="FF0000"/>
              </a:solidFill>
              <a:latin typeface="Repsol" panose="02000506030000020004" pitchFamily="2" charset="77"/>
            </a:endParaRPr>
          </a:p>
          <a:p>
            <a:pPr lvl="0"/>
            <a:endParaRPr lang="es-ES_tradnl" sz="1200" b="1" kern="1200">
              <a:solidFill>
                <a:srgbClr val="FF6200"/>
              </a:solidFill>
              <a:latin typeface="Repsol" panose="02000506030000020004" pitchFamily="2" charset="77"/>
            </a:endParaRPr>
          </a:p>
        </p:txBody>
      </p:sp>
      <p:sp>
        <p:nvSpPr>
          <p:cNvPr id="2" name="Título 3">
            <a:extLst>
              <a:ext uri="{FF2B5EF4-FFF2-40B4-BE49-F238E27FC236}">
                <a16:creationId xmlns:a16="http://schemas.microsoft.com/office/drawing/2014/main" id="{F9C83752-1B76-5C54-A8DB-42B19416E0AC}"/>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FEBRUARY</a:t>
            </a:r>
            <a:br>
              <a:rPr lang="en-US" sz="4800" b="1" i="0" u="none" strike="noStrike">
                <a:solidFill>
                  <a:srgbClr val="FF6200"/>
                </a:solidFill>
                <a:latin typeface="Calibri"/>
              </a:rPr>
            </a:br>
            <a:endParaRPr lang="es-ES" sz="900" i="1">
              <a:solidFill>
                <a:srgbClr val="FF6200"/>
              </a:solidFill>
              <a:latin typeface="+mn-lt"/>
            </a:endParaRPr>
          </a:p>
        </p:txBody>
      </p:sp>
      <p:sp>
        <p:nvSpPr>
          <p:cNvPr id="7" name="Título 3">
            <a:extLst>
              <a:ext uri="{FF2B5EF4-FFF2-40B4-BE49-F238E27FC236}">
                <a16:creationId xmlns:a16="http://schemas.microsoft.com/office/drawing/2014/main" id="{1B2ABB08-666C-C35D-3C58-B102691544E6}"/>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0" name="CuadroTexto 9">
            <a:extLst>
              <a:ext uri="{FF2B5EF4-FFF2-40B4-BE49-F238E27FC236}">
                <a16:creationId xmlns:a16="http://schemas.microsoft.com/office/drawing/2014/main" id="{4657E88A-5CF5-0AC5-C481-CEA004E4FC6D}"/>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A17BAB63-78D8-3DFD-DBE4-68CF3E7364F5}"/>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5762DDFF-0EA7-D52B-2F87-D5B51C646ABA}"/>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5DA67BB3-DEC6-6F89-EDB9-C1EA84C5B008}"/>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7D4D07DB-177A-66B3-899E-E9297765A786}"/>
                </a:ext>
              </a:extLst>
            </p:cNvPr>
            <p:cNvPicPr>
              <a:picLocks noChangeAspect="1"/>
            </p:cNvPicPr>
            <p:nvPr/>
          </p:nvPicPr>
          <p:blipFill>
            <a:blip r:embed="rId6">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8" name="Picture 7" descr="A green and blue letter e&#10;&#10;Descripción generada automáticamente">
              <a:extLst>
                <a:ext uri="{FF2B5EF4-FFF2-40B4-BE49-F238E27FC236}">
                  <a16:creationId xmlns:a16="http://schemas.microsoft.com/office/drawing/2014/main" id="{28D4E8F4-59FB-6A74-97FA-A75D0D42331B}"/>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AEF94D2B-FDDA-4207-F91F-EC92ACB9A577}"/>
                </a:ext>
              </a:extLst>
            </p:cNvPr>
            <p:cNvPicPr>
              <a:picLocks noChangeAspect="1"/>
            </p:cNvPicPr>
            <p:nvPr/>
          </p:nvPicPr>
          <p:blipFill>
            <a:blip r:embed="rId6">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AE2DC68B-F251-86A3-D03C-80A3CE8BC255}"/>
                </a:ext>
              </a:extLst>
            </p:cNvPr>
            <p:cNvPicPr>
              <a:picLocks noChangeAspect="1"/>
            </p:cNvPicPr>
            <p:nvPr/>
          </p:nvPicPr>
          <p:blipFill>
            <a:blip r:embed="rId6">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cxnSp>
        <p:nvCxnSpPr>
          <p:cNvPr id="3" name="Conector recto 2">
            <a:extLst>
              <a:ext uri="{FF2B5EF4-FFF2-40B4-BE49-F238E27FC236}">
                <a16:creationId xmlns:a16="http://schemas.microsoft.com/office/drawing/2014/main" id="{E3C13F87-D6A5-3DE2-D201-2CEDA41D2925}"/>
              </a:ext>
            </a:extLst>
          </p:cNvPr>
          <p:cNvCxnSpPr/>
          <p:nvPr/>
        </p:nvCxnSpPr>
        <p:spPr>
          <a:xfrm flipH="1">
            <a:off x="938800" y="2064190"/>
            <a:ext cx="0" cy="4287183"/>
          </a:xfrm>
          <a:prstGeom prst="line">
            <a:avLst/>
          </a:prstGeom>
          <a:ln w="15875">
            <a:solidFill>
              <a:srgbClr val="FF62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4F742EEC-E663-4CC1-24C2-5BFEF05E9E8F}"/>
              </a:ext>
            </a:extLst>
          </p:cNvPr>
          <p:cNvGrpSpPr/>
          <p:nvPr/>
        </p:nvGrpSpPr>
        <p:grpSpPr>
          <a:xfrm>
            <a:off x="4762" y="5915695"/>
            <a:ext cx="9297365" cy="936966"/>
            <a:chOff x="4762" y="5915695"/>
            <a:chExt cx="9297365" cy="936966"/>
          </a:xfrm>
        </p:grpSpPr>
        <p:sp>
          <p:nvSpPr>
            <p:cNvPr id="17" name="Rectangle 16">
              <a:extLst>
                <a:ext uri="{FF2B5EF4-FFF2-40B4-BE49-F238E27FC236}">
                  <a16:creationId xmlns:a16="http://schemas.microsoft.com/office/drawing/2014/main" id="{658DE54C-EC91-53B2-11BD-49C32ACB87AD}"/>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8" name="Group 17">
              <a:extLst>
                <a:ext uri="{FF2B5EF4-FFF2-40B4-BE49-F238E27FC236}">
                  <a16:creationId xmlns:a16="http://schemas.microsoft.com/office/drawing/2014/main" id="{44685AD7-677B-6833-5655-52DBB108DCF0}"/>
                </a:ext>
              </a:extLst>
            </p:cNvPr>
            <p:cNvGrpSpPr/>
            <p:nvPr/>
          </p:nvGrpSpPr>
          <p:grpSpPr>
            <a:xfrm>
              <a:off x="168133" y="5915695"/>
              <a:ext cx="9133994" cy="936966"/>
              <a:chOff x="168133" y="5915695"/>
              <a:chExt cx="9133994" cy="936966"/>
            </a:xfrm>
          </p:grpSpPr>
          <p:pic>
            <p:nvPicPr>
              <p:cNvPr id="19" name="Picture 18" descr="A close-up of a logo&#10;&#10;Descripción generada automáticamente">
                <a:extLst>
                  <a:ext uri="{FF2B5EF4-FFF2-40B4-BE49-F238E27FC236}">
                    <a16:creationId xmlns:a16="http://schemas.microsoft.com/office/drawing/2014/main" id="{537B57A6-9B50-C2E5-2372-55B9F694A434}"/>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B782F9B0-6360-1476-7DAF-106722DC22D4}"/>
                  </a:ext>
                </a:extLst>
              </p:cNvPr>
              <p:cNvPicPr>
                <a:picLocks noChangeAspect="1"/>
              </p:cNvPicPr>
              <p:nvPr/>
            </p:nvPicPr>
            <p:blipFill>
              <a:blip r:embed="rId6">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DC6095F0-0B34-C3B1-EE4B-3BA799F04D37}"/>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3A0B3662-E2F4-0983-39CC-CBEC56359CC2}"/>
                  </a:ext>
                </a:extLst>
              </p:cNvPr>
              <p:cNvPicPr>
                <a:picLocks noChangeAspect="1"/>
              </p:cNvPicPr>
              <p:nvPr/>
            </p:nvPicPr>
            <p:blipFill>
              <a:blip r:embed="rId6">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08B1BBB2-8941-0693-B3AD-C620B47A6839}"/>
                  </a:ext>
                </a:extLst>
              </p:cNvPr>
              <p:cNvPicPr>
                <a:picLocks noChangeAspect="1"/>
              </p:cNvPicPr>
              <p:nvPr/>
            </p:nvPicPr>
            <p:blipFill>
              <a:blip r:embed="rId6">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pic>
        <p:nvPicPr>
          <p:cNvPr id="4" name="Picture 2">
            <a:extLst>
              <a:ext uri="{FF2B5EF4-FFF2-40B4-BE49-F238E27FC236}">
                <a16:creationId xmlns:a16="http://schemas.microsoft.com/office/drawing/2014/main" id="{A8F1AD91-1964-8603-7702-9F927B13DC4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46893"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26">
            <a:extLst>
              <a:ext uri="{FF2B5EF4-FFF2-40B4-BE49-F238E27FC236}">
                <a16:creationId xmlns:a16="http://schemas.microsoft.com/office/drawing/2014/main" id="{649B8CD3-707F-2C55-F55B-242D790FEB54}"/>
              </a:ext>
            </a:extLst>
          </p:cNvPr>
          <p:cNvSpPr/>
          <p:nvPr/>
        </p:nvSpPr>
        <p:spPr>
          <a:xfrm>
            <a:off x="4606455" y="6456611"/>
            <a:ext cx="274288" cy="1893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pic>
        <p:nvPicPr>
          <p:cNvPr id="28" name="Imagen 27" descr="Logotipo, nombre de la empresa&#10;&#10;Descripción generada automáticamente">
            <a:extLst>
              <a:ext uri="{FF2B5EF4-FFF2-40B4-BE49-F238E27FC236}">
                <a16:creationId xmlns:a16="http://schemas.microsoft.com/office/drawing/2014/main" id="{D975B046-FF73-35CF-19EE-EBEDD5358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29" name="Imagen 28" descr="Texto&#10;&#10;Descripción generada automáticamente">
            <a:extLst>
              <a:ext uri="{FF2B5EF4-FFF2-40B4-BE49-F238E27FC236}">
                <a16:creationId xmlns:a16="http://schemas.microsoft.com/office/drawing/2014/main" id="{537D2644-346F-B945-0AFC-E82DF360DB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7242" y="6412796"/>
            <a:ext cx="312917" cy="312917"/>
          </a:xfrm>
          <a:prstGeom prst="rect">
            <a:avLst/>
          </a:prstGeom>
        </p:spPr>
      </p:pic>
      <p:sp>
        <p:nvSpPr>
          <p:cNvPr id="30" name="CuadroTexto 29">
            <a:extLst>
              <a:ext uri="{FF2B5EF4-FFF2-40B4-BE49-F238E27FC236}">
                <a16:creationId xmlns:a16="http://schemas.microsoft.com/office/drawing/2014/main" id="{0020C7F5-F1B7-3ACF-4E94-AA5AAE015A98}"/>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1/2</a:t>
            </a:r>
            <a:endParaRPr lang="es-ES" sz="1200" b="1">
              <a:solidFill>
                <a:srgbClr val="FF6200"/>
              </a:solidFill>
              <a:latin typeface="Repsol" panose="02000506030000020004" pitchFamily="2" charset="77"/>
            </a:endParaRPr>
          </a:p>
        </p:txBody>
      </p:sp>
      <p:pic>
        <p:nvPicPr>
          <p:cNvPr id="31" name="Imagen 30" descr="Logotipo, nombre de la empresa&#10;&#10;Descripción generada automáticamente">
            <a:extLst>
              <a:ext uri="{FF2B5EF4-FFF2-40B4-BE49-F238E27FC236}">
                <a16:creationId xmlns:a16="http://schemas.microsoft.com/office/drawing/2014/main" id="{59332F5A-B0FB-3306-3E15-C81B73189B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5" name="Picture 2" descr="AEE renueva su imagen corporativa y estrena logo - Asociación Empresarial  Eólica">
            <a:extLst>
              <a:ext uri="{FF2B5EF4-FFF2-40B4-BE49-F238E27FC236}">
                <a16:creationId xmlns:a16="http://schemas.microsoft.com/office/drawing/2014/main" id="{1769D935-61DE-9843-0F26-C82AA5A5F2D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8183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1E0B-D4A9-9BFA-D767-CBCC6BFC9A2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82E0F35C-E961-8BA9-B175-F55B4128F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50EC7CA3-BFE0-351C-37AA-FCD0656FD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104F30B0-2B03-1C15-535C-6CB62AF84877}"/>
              </a:ext>
            </a:extLst>
          </p:cNvPr>
          <p:cNvSpPr/>
          <p:nvPr/>
        </p:nvSpPr>
        <p:spPr>
          <a:xfrm>
            <a:off x="1015410" y="2130532"/>
            <a:ext cx="11099981" cy="4532197"/>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488950" rtl="0">
              <a:lnSpc>
                <a:spcPct val="90000"/>
              </a:lnSpc>
              <a:spcBef>
                <a:spcPct val="0"/>
              </a:spcBef>
              <a:spcAft>
                <a:spcPct val="35000"/>
              </a:spcAft>
            </a:pPr>
            <a:r>
              <a:rPr lang="en-US" sz="1200" b="1" i="1" u="none" strike="noStrike">
                <a:solidFill>
                  <a:srgbClr val="FF6200"/>
                </a:solidFill>
                <a:latin typeface="Repsol"/>
              </a:rPr>
              <a:t>“Keys and opportunities in the energy transition for companies in Castilla-La Mancha”. Event. </a:t>
            </a:r>
          </a:p>
          <a:p>
            <a:pPr lvl="0" rtl="0"/>
            <a:r>
              <a:rPr lang="en-US" sz="1200" b="0" i="0" u="none" strike="noStrike">
                <a:latin typeface="Repsol"/>
              </a:rPr>
              <a:t>Debate on the challenges that companies in Castilla-La Mancha must address to make progress in their roadmap towards the energy transition and sustainability and the opportunities this represents.</a:t>
            </a:r>
          </a:p>
          <a:p>
            <a:pPr lvl="0"/>
            <a:endParaRPr lang="es-ES" sz="1200">
              <a:latin typeface="Repsol" panose="02000506030000020004" pitchFamily="2" charset="77"/>
            </a:endParaRPr>
          </a:p>
          <a:p>
            <a:pPr defTabSz="488950" rtl="0">
              <a:lnSpc>
                <a:spcPct val="90000"/>
              </a:lnSpc>
              <a:spcBef>
                <a:spcPct val="0"/>
              </a:spcBef>
              <a:spcAft>
                <a:spcPct val="35000"/>
              </a:spcAft>
            </a:pPr>
            <a:r>
              <a:rPr lang="en-US" sz="1200" b="1" i="1" u="none" strike="noStrike">
                <a:solidFill>
                  <a:srgbClr val="FF6200"/>
                </a:solidFill>
                <a:latin typeface="Repsol"/>
              </a:rPr>
              <a:t>“Opportunities for the new Euro 7 regulation”. Webinar. ​</a:t>
            </a:r>
          </a:p>
          <a:p>
            <a:pPr lvl="0" rtl="0"/>
            <a:r>
              <a:rPr lang="en-US" sz="1200" b="0" i="0" u="none" strike="noStrike">
                <a:latin typeface="Repsol"/>
              </a:rPr>
              <a:t>This webinar will discuss what environmentally friendly mobility is and the implications that this regulation will have for both vehicle manufacturers and others involved.</a:t>
            </a:r>
          </a:p>
          <a:p>
            <a:pPr lvl="0"/>
            <a:endParaRPr lang="es-ES" sz="1200">
              <a:latin typeface="Repsol" panose="02000506030000020004" pitchFamily="2" charset="77"/>
            </a:endParaRPr>
          </a:p>
          <a:p>
            <a:pPr marL="0" lvl="0" indent="0" algn="l" defTabSz="488950" rtl="0">
              <a:lnSpc>
                <a:spcPct val="90000"/>
              </a:lnSpc>
              <a:spcBef>
                <a:spcPct val="0"/>
              </a:spcBef>
              <a:spcAft>
                <a:spcPct val="35000"/>
              </a:spcAft>
              <a:buNone/>
            </a:pPr>
            <a:r>
              <a:rPr lang="en-US" sz="1200" b="1" i="1" u="none" strike="noStrike">
                <a:solidFill>
                  <a:srgbClr val="FF6200"/>
                </a:solidFill>
                <a:latin typeface="Repsol"/>
              </a:rPr>
              <a:t>“Circular initiatives for the iron and steel industry”. Webinar. </a:t>
            </a:r>
          </a:p>
          <a:p>
            <a:pPr defTabSz="488950" rtl="0">
              <a:lnSpc>
                <a:spcPct val="90000"/>
              </a:lnSpc>
              <a:spcBef>
                <a:spcPct val="0"/>
              </a:spcBef>
              <a:spcAft>
                <a:spcPct val="35000"/>
              </a:spcAft>
            </a:pPr>
            <a:r>
              <a:rPr lang="en-US" sz="1200" b="0" i="0" u="none" strike="noStrike">
                <a:solidFill>
                  <a:srgbClr val="000000"/>
                </a:solidFill>
                <a:latin typeface="Repsol"/>
              </a:rPr>
              <a:t>This online event will focus on the analysis and identification of circular initiatives for the iron and steel industry, its challenges and opportunities in decarbonization. </a:t>
            </a:r>
          </a:p>
          <a:p>
            <a:pPr defTabSz="488950">
              <a:lnSpc>
                <a:spcPct val="90000"/>
              </a:lnSpc>
              <a:spcBef>
                <a:spcPct val="0"/>
              </a:spcBef>
              <a:spcAft>
                <a:spcPct val="35000"/>
              </a:spcAft>
            </a:pPr>
            <a:endParaRPr lang="en-US" sz="1200">
              <a:solidFill>
                <a:prstClr val="black">
                  <a:hueOff val="0"/>
                  <a:satOff val="0"/>
                  <a:lumOff val="0"/>
                  <a:alphaOff val="0"/>
                </a:prstClr>
              </a:solidFill>
              <a:latin typeface="Repsol" panose="02000506030000020004" pitchFamily="2" charset="77"/>
            </a:endParaRPr>
          </a:p>
          <a:p>
            <a:pPr marL="0" marR="0" lvl="0" indent="0" algn="l" defTabSz="488950" rtl="0" eaLnBrk="1" fontAlgn="auto" latinLnBrk="0" hangingPunct="1">
              <a:lnSpc>
                <a:spcPct val="90000"/>
              </a:lnSpc>
              <a:spcBef>
                <a:spcPct val="0"/>
              </a:spcBef>
              <a:spcAft>
                <a:spcPct val="35000"/>
              </a:spcAft>
              <a:buClrTx/>
              <a:buSzTx/>
              <a:buFontTx/>
              <a:buNone/>
              <a:defRPr/>
            </a:pPr>
            <a:r>
              <a:rPr kumimoji="0" lang="en-US" sz="1200" b="1" i="1" u="none" strike="noStrike" kern="1200" cap="none" spc="0" normalizeH="0" baseline="0" noProof="0">
                <a:solidFill>
                  <a:srgbClr val="FF6200"/>
                </a:solidFill>
                <a:uLnTx/>
                <a:uFillTx/>
                <a:latin typeface="Repsol"/>
                <a:ea typeface="+mn-ea"/>
                <a:cs typeface="+mn-cs"/>
              </a:rPr>
              <a:t>“Climate Dumping”. Webinar. </a:t>
            </a:r>
          </a:p>
          <a:p>
            <a:pPr marL="0" marR="0" lvl="0" indent="0" algn="l" defTabSz="914400" rtl="0" eaLnBrk="1" fontAlgn="auto" latinLnBrk="0" hangingPunct="1">
              <a:lnSpc>
                <a:spcPct val="90000"/>
              </a:lnSpc>
              <a:spcBef>
                <a:spcPct val="0"/>
              </a:spcBef>
              <a:spcAft>
                <a:spcPct val="35000"/>
              </a:spcAft>
              <a:buClrTx/>
              <a:buSzTx/>
              <a:buFontTx/>
              <a:buNone/>
              <a:defRPr/>
            </a:pPr>
            <a:r>
              <a:rPr kumimoji="0" lang="en-US" sz="1200" b="0" i="0" u="none" strike="noStrike" kern="1200" cap="none" spc="0" normalizeH="0" baseline="0" noProof="0">
                <a:solidFill>
                  <a:srgbClr val="000000"/>
                </a:solidFill>
                <a:uLnTx/>
                <a:uFillTx/>
                <a:latin typeface="Repsol"/>
                <a:ea typeface="+mn-ea"/>
                <a:cs typeface="+mn-cs"/>
              </a:rPr>
              <a:t>This webinar will analyze and reflect on what “Climate Dumping” is and the challenges it faces. </a:t>
            </a:r>
            <a:endParaRPr kumimoji="0" lang="es-ES_tradnl" sz="1200" b="1" i="0" u="none" strike="noStrike" kern="1200" cap="none" spc="0" normalizeH="0" baseline="0" noProof="0">
              <a:ln>
                <a:noFill/>
              </a:ln>
              <a:solidFill>
                <a:srgbClr val="FF6200"/>
              </a:solidFill>
              <a:effectLst/>
              <a:uLnTx/>
              <a:uFillTx/>
              <a:latin typeface="Repsol" panose="02000506030000020004" pitchFamily="2" charset="77"/>
              <a:ea typeface="+mn-ea"/>
              <a:cs typeface="+mn-cs"/>
            </a:endParaRPr>
          </a:p>
          <a:p>
            <a:pPr defTabSz="488950">
              <a:lnSpc>
                <a:spcPct val="90000"/>
              </a:lnSpc>
              <a:spcBef>
                <a:spcPct val="0"/>
              </a:spcBef>
              <a:spcAft>
                <a:spcPct val="35000"/>
              </a:spcAft>
            </a:pPr>
            <a:endParaRPr lang="en-US" sz="1200">
              <a:solidFill>
                <a:prstClr val="black">
                  <a:hueOff val="0"/>
                  <a:satOff val="0"/>
                  <a:lumOff val="0"/>
                  <a:alphaOff val="0"/>
                </a:prstClr>
              </a:solidFill>
              <a:latin typeface="Repsol" panose="02000506030000020004" pitchFamily="2" charset="77"/>
            </a:endParaRPr>
          </a:p>
          <a:p>
            <a:pPr defTabSz="488950">
              <a:lnSpc>
                <a:spcPct val="90000"/>
              </a:lnSpc>
              <a:spcBef>
                <a:spcPct val="0"/>
              </a:spcBef>
              <a:spcAft>
                <a:spcPct val="35000"/>
              </a:spcAft>
            </a:pPr>
            <a:endParaRPr lang="en-US" sz="1200" b="0" kern="1200">
              <a:solidFill>
                <a:prstClr val="black">
                  <a:hueOff val="0"/>
                  <a:satOff val="0"/>
                  <a:lumOff val="0"/>
                  <a:alphaOff val="0"/>
                </a:prstClr>
              </a:solidFill>
              <a:latin typeface="Repsol" panose="02000506030000020004" pitchFamily="2" charset="77"/>
            </a:endParaRPr>
          </a:p>
        </p:txBody>
      </p:sp>
      <p:sp>
        <p:nvSpPr>
          <p:cNvPr id="2" name="Título 3">
            <a:extLst>
              <a:ext uri="{FF2B5EF4-FFF2-40B4-BE49-F238E27FC236}">
                <a16:creationId xmlns:a16="http://schemas.microsoft.com/office/drawing/2014/main" id="{CB00A228-8DDD-B430-DED4-BEB21D4E45E7}"/>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FEBRUARY</a:t>
            </a:r>
            <a:br>
              <a:rPr lang="en-US" sz="4800" b="1" i="0" u="none" strike="noStrike">
                <a:solidFill>
                  <a:srgbClr val="FF6200"/>
                </a:solidFill>
                <a:latin typeface="Calibri"/>
              </a:rPr>
            </a:br>
            <a:endParaRPr lang="es-ES" sz="900" i="1">
              <a:solidFill>
                <a:srgbClr val="FF6200"/>
              </a:solidFill>
              <a:latin typeface="+mn-lt"/>
            </a:endParaRPr>
          </a:p>
        </p:txBody>
      </p:sp>
      <p:sp>
        <p:nvSpPr>
          <p:cNvPr id="7" name="Título 3">
            <a:extLst>
              <a:ext uri="{FF2B5EF4-FFF2-40B4-BE49-F238E27FC236}">
                <a16:creationId xmlns:a16="http://schemas.microsoft.com/office/drawing/2014/main" id="{4452D67E-24E3-009D-89EE-D3F6534B51F9}"/>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0" name="CuadroTexto 9">
            <a:extLst>
              <a:ext uri="{FF2B5EF4-FFF2-40B4-BE49-F238E27FC236}">
                <a16:creationId xmlns:a16="http://schemas.microsoft.com/office/drawing/2014/main" id="{E4B514A2-4478-C5A3-4652-B62DA27A73BE}"/>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792737C0-0F29-94B1-9158-9FBF9A1F03E5}"/>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5E97253F-1BD9-09AC-5698-8157F0899B88}"/>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2D95A2EF-40F3-F74D-B13C-15D6048E4E23}"/>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ACAF1C2B-AECD-8537-1608-94D6C9F90C65}"/>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8" name="Picture 7" descr="A green and blue letter e&#10;&#10;Descripción generada automáticamente">
              <a:extLst>
                <a:ext uri="{FF2B5EF4-FFF2-40B4-BE49-F238E27FC236}">
                  <a16:creationId xmlns:a16="http://schemas.microsoft.com/office/drawing/2014/main" id="{FF54E848-7A26-9BD8-0B96-7718C47FBFCF}"/>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11" name="Imagen 21">
              <a:extLst>
                <a:ext uri="{FF2B5EF4-FFF2-40B4-BE49-F238E27FC236}">
                  <a16:creationId xmlns:a16="http://schemas.microsoft.com/office/drawing/2014/main" id="{A60C57A3-A5C6-D08C-D099-6C264E234864}"/>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A9C97C0F-D666-1DF4-0B6D-A81B199A0F26}"/>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cxnSp>
        <p:nvCxnSpPr>
          <p:cNvPr id="3" name="Conector recto 2">
            <a:extLst>
              <a:ext uri="{FF2B5EF4-FFF2-40B4-BE49-F238E27FC236}">
                <a16:creationId xmlns:a16="http://schemas.microsoft.com/office/drawing/2014/main" id="{8999FCC1-EFB5-006D-8D07-56CDBDA5C4A7}"/>
              </a:ext>
            </a:extLst>
          </p:cNvPr>
          <p:cNvCxnSpPr/>
          <p:nvPr/>
        </p:nvCxnSpPr>
        <p:spPr>
          <a:xfrm flipH="1">
            <a:off x="938800" y="2064190"/>
            <a:ext cx="0" cy="4287183"/>
          </a:xfrm>
          <a:prstGeom prst="line">
            <a:avLst/>
          </a:prstGeom>
          <a:ln w="15875">
            <a:solidFill>
              <a:srgbClr val="FF62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2134487B-1DAE-086D-82EF-40D68AA2815A}"/>
              </a:ext>
            </a:extLst>
          </p:cNvPr>
          <p:cNvGrpSpPr/>
          <p:nvPr/>
        </p:nvGrpSpPr>
        <p:grpSpPr>
          <a:xfrm>
            <a:off x="4762" y="5915695"/>
            <a:ext cx="9297365" cy="936966"/>
            <a:chOff x="4762" y="5915695"/>
            <a:chExt cx="9297365" cy="936966"/>
          </a:xfrm>
        </p:grpSpPr>
        <p:sp>
          <p:nvSpPr>
            <p:cNvPr id="17" name="Rectangle 16">
              <a:extLst>
                <a:ext uri="{FF2B5EF4-FFF2-40B4-BE49-F238E27FC236}">
                  <a16:creationId xmlns:a16="http://schemas.microsoft.com/office/drawing/2014/main" id="{D1B59CAC-86FE-7333-A4EF-69EF0B2D88AC}"/>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8" name="Group 17">
              <a:extLst>
                <a:ext uri="{FF2B5EF4-FFF2-40B4-BE49-F238E27FC236}">
                  <a16:creationId xmlns:a16="http://schemas.microsoft.com/office/drawing/2014/main" id="{BD7B44FD-DE6B-BC1A-91E2-A8979EC90E1B}"/>
                </a:ext>
              </a:extLst>
            </p:cNvPr>
            <p:cNvGrpSpPr/>
            <p:nvPr/>
          </p:nvGrpSpPr>
          <p:grpSpPr>
            <a:xfrm>
              <a:off x="168133" y="5915695"/>
              <a:ext cx="9133994" cy="936966"/>
              <a:chOff x="168133" y="5915695"/>
              <a:chExt cx="9133994" cy="936966"/>
            </a:xfrm>
          </p:grpSpPr>
          <p:pic>
            <p:nvPicPr>
              <p:cNvPr id="19" name="Picture 18" descr="A close-up of a logo&#10;&#10;Descripción generada automáticamente">
                <a:extLst>
                  <a:ext uri="{FF2B5EF4-FFF2-40B4-BE49-F238E27FC236}">
                    <a16:creationId xmlns:a16="http://schemas.microsoft.com/office/drawing/2014/main" id="{6AE7140D-773F-FAB4-BA22-86510C10E590}"/>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989C62BA-F51F-B1FF-6119-891B8B45D97F}"/>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52FF95BF-F6EA-C5F1-6235-675777073CD3}"/>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F248D757-D607-0D2E-2F8C-143B7C435D50}"/>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B5399FAD-8E0C-171B-1A34-327DC763945C}"/>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pic>
        <p:nvPicPr>
          <p:cNvPr id="4" name="Picture 2">
            <a:extLst>
              <a:ext uri="{FF2B5EF4-FFF2-40B4-BE49-F238E27FC236}">
                <a16:creationId xmlns:a16="http://schemas.microsoft.com/office/drawing/2014/main" id="{A5CEA4FA-39BB-D0AC-2C83-524B6B54ACD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Logotipo, nombre de la empresa&#10;&#10;Descripción generada automáticamente">
            <a:extLst>
              <a:ext uri="{FF2B5EF4-FFF2-40B4-BE49-F238E27FC236}">
                <a16:creationId xmlns:a16="http://schemas.microsoft.com/office/drawing/2014/main" id="{63B0CBEA-C5A7-BAAD-6972-E1D63A9BBD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sp>
        <p:nvSpPr>
          <p:cNvPr id="27" name="CuadroTexto 26">
            <a:extLst>
              <a:ext uri="{FF2B5EF4-FFF2-40B4-BE49-F238E27FC236}">
                <a16:creationId xmlns:a16="http://schemas.microsoft.com/office/drawing/2014/main" id="{0BE6DCA1-D470-8756-3D29-356857CAEEE9}"/>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2/2</a:t>
            </a:r>
            <a:endParaRPr lang="es-ES" sz="1200" b="1">
              <a:solidFill>
                <a:srgbClr val="FF6200"/>
              </a:solidFill>
              <a:latin typeface="Repsol" panose="02000506030000020004" pitchFamily="2" charset="77"/>
            </a:endParaRPr>
          </a:p>
        </p:txBody>
      </p:sp>
      <p:pic>
        <p:nvPicPr>
          <p:cNvPr id="29" name="Imagen 28" descr="Logotipo, nombre de la empresa&#10;&#10;Descripción generada automáticamente">
            <a:extLst>
              <a:ext uri="{FF2B5EF4-FFF2-40B4-BE49-F238E27FC236}">
                <a16:creationId xmlns:a16="http://schemas.microsoft.com/office/drawing/2014/main" id="{21E30693-E0D9-0D3B-C151-EF357114D4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6" name="Picture 2" descr="AEE renueva su imagen corporativa y estrena logo - Asociación Empresarial  Eólica">
            <a:extLst>
              <a:ext uri="{FF2B5EF4-FFF2-40B4-BE49-F238E27FC236}">
                <a16:creationId xmlns:a16="http://schemas.microsoft.com/office/drawing/2014/main" id="{5D784341-917C-3C30-8B70-DDA720BD1D4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531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6E84-BED0-A3E4-353A-8AA4150BCA7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5DDF48BB-98E1-F189-E66D-1EFCAF3A1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0014D24F-1EA4-56F9-23CE-31069350B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0F28BA3D-799F-4FFB-BD08-23C6021EA811}"/>
              </a:ext>
            </a:extLst>
          </p:cNvPr>
          <p:cNvSpPr/>
          <p:nvPr/>
        </p:nvSpPr>
        <p:spPr>
          <a:xfrm>
            <a:off x="1129834" y="2152511"/>
            <a:ext cx="10187436" cy="392875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rtl="0"/>
            <a:r>
              <a:rPr lang="en-US" sz="1200" b="1" i="1" u="none" strike="noStrike">
                <a:solidFill>
                  <a:srgbClr val="FF6200"/>
                </a:solidFill>
                <a:latin typeface="Repsol"/>
              </a:rPr>
              <a:t>“The role of digitalization in industrial transformation towards net zero</a:t>
            </a:r>
            <a:r>
              <a:rPr lang="en-US" sz="1800" b="0" i="0" u="none" strike="noStrike">
                <a:solidFill>
                  <a:srgbClr val="000000"/>
                </a:solidFill>
                <a:latin typeface="Arial"/>
              </a:rPr>
              <a:t>​</a:t>
            </a:r>
            <a:r>
              <a:rPr lang="en-US" sz="1200" b="1" i="1" u="none" strike="noStrike">
                <a:solidFill>
                  <a:srgbClr val="FF6200"/>
                </a:solidFill>
                <a:latin typeface="Repsol"/>
              </a:rPr>
              <a:t>”. Webinar. </a:t>
            </a:r>
          </a:p>
          <a:p>
            <a:pPr rtl="0"/>
            <a:r>
              <a:rPr lang="en-US" sz="1200" b="0" i="0" u="none" strike="noStrike">
                <a:solidFill>
                  <a:srgbClr val="000000"/>
                </a:solidFill>
                <a:latin typeface="Repsol"/>
              </a:rPr>
              <a:t>This webinar will analyze the digital strategies that are driving the transformation of the industry and their alignment with the sustainability objectives, paying special attention to the social and economic impact generated. </a:t>
            </a:r>
          </a:p>
          <a:p>
            <a:endParaRPr lang="es-ES" sz="1200">
              <a:solidFill>
                <a:prstClr val="black">
                  <a:hueOff val="0"/>
                  <a:satOff val="0"/>
                  <a:lumOff val="0"/>
                  <a:alphaOff val="0"/>
                </a:prstClr>
              </a:solidFill>
              <a:latin typeface="Repsol" panose="02000506030000020004" pitchFamily="2" charset="77"/>
            </a:endParaRPr>
          </a:p>
          <a:p>
            <a:pPr lvl="0" rtl="0"/>
            <a:r>
              <a:rPr lang="en-US" sz="1200" b="1" i="1" u="none" strike="noStrike" kern="1200">
                <a:solidFill>
                  <a:srgbClr val="FF6200"/>
                </a:solidFill>
                <a:latin typeface="Repsol"/>
              </a:rPr>
              <a:t>“CCS: The role of technology in the race to net zero”. Workshop </a:t>
            </a:r>
          </a:p>
          <a:p>
            <a:pPr lvl="0" rtl="0"/>
            <a:r>
              <a:rPr lang="en-US" sz="1200" b="0" i="0" u="none" strike="noStrike">
                <a:solidFill>
                  <a:srgbClr val="000000"/>
                </a:solidFill>
                <a:latin typeface="Repsol"/>
              </a:rPr>
              <a:t>Reflection and debate on the development of new technologies to advance decarbonization.</a:t>
            </a:r>
          </a:p>
          <a:p>
            <a:pPr lvl="0"/>
            <a:endParaRPr lang="en-US" sz="1200" b="1" kern="1200">
              <a:solidFill>
                <a:prstClr val="black">
                  <a:hueOff val="0"/>
                  <a:satOff val="0"/>
                  <a:lumOff val="0"/>
                  <a:alphaOff val="0"/>
                </a:prstClr>
              </a:solidFill>
              <a:latin typeface="Repsol" panose="02000506030000020004" pitchFamily="2" charset="77"/>
            </a:endParaRPr>
          </a:p>
          <a:p>
            <a:pPr lvl="0" rtl="0"/>
            <a:r>
              <a:rPr lang="en-US" sz="1200" b="1" i="1" u="none" strike="noStrike">
                <a:solidFill>
                  <a:srgbClr val="FF6200"/>
                </a:solidFill>
                <a:latin typeface="Repsol"/>
              </a:rPr>
              <a:t>University education and research program presentation for UC3M on Renewable Fuels. Event. </a:t>
            </a:r>
          </a:p>
          <a:p>
            <a:pPr lvl="0" rtl="0"/>
            <a:r>
              <a:rPr lang="en-US" sz="1200" b="0" i="0" u="none" strike="noStrike">
                <a:solidFill>
                  <a:srgbClr val="000000"/>
                </a:solidFill>
                <a:latin typeface="Repsol"/>
              </a:rPr>
              <a:t>Launch of the Renewable Fuels university education and research program that the Repsol Foundation is starting with the help of the Universidad Carlos III, with the aim of raising awareness of the important role that renewable fuels can play in the decarbonization of mobility and industry; gaining in-depth knowledge of the different renewable fuels, as well as their use in mobility and industry and their contribution to decarbonization, and other relevant issues in this area. </a:t>
            </a:r>
            <a:endParaRPr lang="en-US" sz="1200" b="1" kern="1200">
              <a:solidFill>
                <a:srgbClr val="FF6200"/>
              </a:solidFill>
              <a:latin typeface="Repsol" panose="02000506030000020004" pitchFamily="2" charset="77"/>
            </a:endParaRPr>
          </a:p>
          <a:p>
            <a:pPr lvl="0"/>
            <a:endParaRPr lang="es-ES" sz="1200" b="1" i="1" kern="1200">
              <a:solidFill>
                <a:srgbClr val="FF6200"/>
              </a:solidFill>
              <a:latin typeface="Repsol" panose="02000506030000020004" pitchFamily="2" charset="77"/>
            </a:endParaRPr>
          </a:p>
          <a:p>
            <a:pPr lvl="0"/>
            <a:endParaRPr lang="es-ES" sz="1200" i="0" kern="1200">
              <a:solidFill>
                <a:srgbClr val="FF0000"/>
              </a:solidFill>
              <a:latin typeface="Repsol" panose="02000506030000020004" pitchFamily="2" charset="77"/>
            </a:endParaRPr>
          </a:p>
          <a:p>
            <a:pPr lvl="0"/>
            <a:endParaRPr lang="es-ES" sz="1200" i="0" kern="1200">
              <a:solidFill>
                <a:prstClr val="black">
                  <a:hueOff val="0"/>
                  <a:satOff val="0"/>
                  <a:lumOff val="0"/>
                  <a:alphaOff val="0"/>
                </a:prstClr>
              </a:solidFill>
              <a:latin typeface="Repsol" panose="02000506030000020004" pitchFamily="2" charset="77"/>
            </a:endParaRPr>
          </a:p>
        </p:txBody>
      </p:sp>
      <p:sp>
        <p:nvSpPr>
          <p:cNvPr id="3" name="Título 3">
            <a:extLst>
              <a:ext uri="{FF2B5EF4-FFF2-40B4-BE49-F238E27FC236}">
                <a16:creationId xmlns:a16="http://schemas.microsoft.com/office/drawing/2014/main" id="{9EFC0A20-05D4-0C61-67A7-1FFDC70D5853}"/>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MARCH</a:t>
            </a:r>
            <a:br>
              <a:rPr lang="en-US" sz="4800" b="1" i="0" u="none" strike="noStrike">
                <a:solidFill>
                  <a:srgbClr val="FF6200"/>
                </a:solidFill>
                <a:latin typeface="Calibri"/>
              </a:rPr>
            </a:br>
            <a:endParaRPr lang="es-ES" sz="900" i="1">
              <a:solidFill>
                <a:srgbClr val="FF6200"/>
              </a:solidFill>
              <a:latin typeface="+mn-lt"/>
            </a:endParaRPr>
          </a:p>
        </p:txBody>
      </p:sp>
      <p:sp>
        <p:nvSpPr>
          <p:cNvPr id="10" name="Título 3">
            <a:extLst>
              <a:ext uri="{FF2B5EF4-FFF2-40B4-BE49-F238E27FC236}">
                <a16:creationId xmlns:a16="http://schemas.microsoft.com/office/drawing/2014/main" id="{167A7C81-EA68-0EFF-E967-97A0F049E247}"/>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C76576E0-054D-05DD-E465-CFADC0057DD1}"/>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79C7B958-12A6-4E07-A86F-C12060C17D9F}"/>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82AD830F-E274-7F34-3DAB-9E6BEDB6273F}"/>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C854A958-F09C-B7FC-6AC0-56259D6E51FF}"/>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52702480-6C46-8092-2B37-ECBA31D6BCA1}"/>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7" name="Picture 6" descr="A green and blue letter e&#10;&#10;Descripción generada automáticamente">
              <a:extLst>
                <a:ext uri="{FF2B5EF4-FFF2-40B4-BE49-F238E27FC236}">
                  <a16:creationId xmlns:a16="http://schemas.microsoft.com/office/drawing/2014/main" id="{5F1B08D9-67F2-56AC-DE7E-8CC7C2B53828}"/>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8" name="Imagen 21">
              <a:extLst>
                <a:ext uri="{FF2B5EF4-FFF2-40B4-BE49-F238E27FC236}">
                  <a16:creationId xmlns:a16="http://schemas.microsoft.com/office/drawing/2014/main" id="{943FBBAF-82BD-0754-BC92-888B7B4B0F18}"/>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1F4BAA27-CEEC-B062-ECF8-26FBB4F728FF}"/>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nvGrpSpPr>
          <p:cNvPr id="24" name="Group 23">
            <a:extLst>
              <a:ext uri="{FF2B5EF4-FFF2-40B4-BE49-F238E27FC236}">
                <a16:creationId xmlns:a16="http://schemas.microsoft.com/office/drawing/2014/main" id="{CCEBFCE9-E492-9580-8ECC-E05B4E4EC0E6}"/>
              </a:ext>
            </a:extLst>
          </p:cNvPr>
          <p:cNvGrpSpPr/>
          <p:nvPr/>
        </p:nvGrpSpPr>
        <p:grpSpPr>
          <a:xfrm>
            <a:off x="-4291" y="5918356"/>
            <a:ext cx="9306418" cy="936966"/>
            <a:chOff x="4762" y="5886019"/>
            <a:chExt cx="9297365" cy="962613"/>
          </a:xfrm>
        </p:grpSpPr>
        <p:sp>
          <p:nvSpPr>
            <p:cNvPr id="17" name="Rectangle 16">
              <a:extLst>
                <a:ext uri="{FF2B5EF4-FFF2-40B4-BE49-F238E27FC236}">
                  <a16:creationId xmlns:a16="http://schemas.microsoft.com/office/drawing/2014/main" id="{29B9EB46-6788-7671-D2DA-F4FE14AD8EF2}"/>
                </a:ext>
              </a:extLst>
            </p:cNvPr>
            <p:cNvSpPr/>
            <p:nvPr/>
          </p:nvSpPr>
          <p:spPr>
            <a:xfrm>
              <a:off x="4762" y="6162308"/>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8" name="Group 17">
              <a:extLst>
                <a:ext uri="{FF2B5EF4-FFF2-40B4-BE49-F238E27FC236}">
                  <a16:creationId xmlns:a16="http://schemas.microsoft.com/office/drawing/2014/main" id="{A87E86A3-ED77-056C-32D8-57648ED992B2}"/>
                </a:ext>
              </a:extLst>
            </p:cNvPr>
            <p:cNvGrpSpPr/>
            <p:nvPr/>
          </p:nvGrpSpPr>
          <p:grpSpPr>
            <a:xfrm>
              <a:off x="168133" y="5886019"/>
              <a:ext cx="9133994" cy="962613"/>
              <a:chOff x="168133" y="5886019"/>
              <a:chExt cx="9133994" cy="962613"/>
            </a:xfrm>
          </p:grpSpPr>
          <p:pic>
            <p:nvPicPr>
              <p:cNvPr id="19" name="Picture 18" descr="A close-up of a logo&#10;&#10;Descripción generada automáticamente">
                <a:extLst>
                  <a:ext uri="{FF2B5EF4-FFF2-40B4-BE49-F238E27FC236}">
                    <a16:creationId xmlns:a16="http://schemas.microsoft.com/office/drawing/2014/main" id="{9FFABEFC-94A3-77F1-B505-B4007FD7823D}"/>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A79D39AC-5300-92CC-775B-A891DC41CECC}"/>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160EE29F-C087-9291-D103-75EF1DBDE706}"/>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D3BDFC6E-63ED-2E46-CFAD-3E8587AAE4CA}"/>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5948C914-14C6-B24A-721A-CC6C0295ECDF}"/>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886019"/>
                <a:ext cx="1998901" cy="936966"/>
              </a:xfrm>
              <a:prstGeom prst="rect">
                <a:avLst/>
              </a:prstGeom>
            </p:spPr>
          </p:pic>
        </p:grpSp>
      </p:grpSp>
      <p:cxnSp>
        <p:nvCxnSpPr>
          <p:cNvPr id="26" name="Conector recto 7">
            <a:extLst>
              <a:ext uri="{FF2B5EF4-FFF2-40B4-BE49-F238E27FC236}">
                <a16:creationId xmlns:a16="http://schemas.microsoft.com/office/drawing/2014/main" id="{4665F5D1-DE34-2C3A-586B-6631E3EDC7BD}"/>
              </a:ext>
            </a:extLst>
          </p:cNvPr>
          <p:cNvCxnSpPr/>
          <p:nvPr/>
        </p:nvCxnSpPr>
        <p:spPr>
          <a:xfrm flipH="1">
            <a:off x="1036774" y="2074735"/>
            <a:ext cx="0" cy="3813340"/>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 name="Picture 2">
            <a:extLst>
              <a:ext uri="{FF2B5EF4-FFF2-40B4-BE49-F238E27FC236}">
                <a16:creationId xmlns:a16="http://schemas.microsoft.com/office/drawing/2014/main" id="{4EBF045A-9365-C234-2E6E-125ADC94CDD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DE818D6-28D8-83C9-53C0-F2723E51CADE}"/>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1/2</a:t>
            </a:r>
            <a:endParaRPr lang="es-ES" sz="1200" b="1">
              <a:solidFill>
                <a:srgbClr val="FF6200"/>
              </a:solidFill>
              <a:latin typeface="Repsol" panose="02000506030000020004" pitchFamily="2" charset="77"/>
            </a:endParaRPr>
          </a:p>
        </p:txBody>
      </p:sp>
      <p:pic>
        <p:nvPicPr>
          <p:cNvPr id="16" name="Imagen 15" descr="Logotipo, nombre de la empresa&#10;&#10;Descripción generada automáticamente">
            <a:extLst>
              <a:ext uri="{FF2B5EF4-FFF2-40B4-BE49-F238E27FC236}">
                <a16:creationId xmlns:a16="http://schemas.microsoft.com/office/drawing/2014/main" id="{03369E5A-08EE-075C-0C40-8A8BA06BA4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33185"/>
            <a:ext cx="431054" cy="241390"/>
          </a:xfrm>
          <a:prstGeom prst="rect">
            <a:avLst/>
          </a:prstGeom>
        </p:spPr>
      </p:pic>
      <p:pic>
        <p:nvPicPr>
          <p:cNvPr id="28" name="Imagen 27" descr="Logotipo, nombre de la empresa&#10;&#10;Descripción generada automáticamente">
            <a:extLst>
              <a:ext uri="{FF2B5EF4-FFF2-40B4-BE49-F238E27FC236}">
                <a16:creationId xmlns:a16="http://schemas.microsoft.com/office/drawing/2014/main" id="{F2C87EE9-D87D-43A1-9E3F-C6913904E1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7" name="Picture 2" descr="AEE renueva su imagen corporativa y estrena logo - Asociación Empresarial  Eólica">
            <a:extLst>
              <a:ext uri="{FF2B5EF4-FFF2-40B4-BE49-F238E27FC236}">
                <a16:creationId xmlns:a16="http://schemas.microsoft.com/office/drawing/2014/main" id="{E35950EE-3524-ACB9-5A4F-A90AD4FDFD1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2217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D7606362-59A5-A372-FCD2-0F65E3EAD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3"/>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00149" y="2033748"/>
            <a:ext cx="10187436" cy="392875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1" i="1" kern="1200">
              <a:solidFill>
                <a:srgbClr val="FF6200"/>
              </a:solidFill>
              <a:latin typeface="Repsol" panose="02000506030000020004" pitchFamily="2" charset="77"/>
            </a:endParaRPr>
          </a:p>
          <a:p>
            <a:pPr lvl="0"/>
            <a:endParaRPr lang="es-ES" sz="1200" i="0" kern="1200">
              <a:latin typeface="Repsol" panose="02000506030000020004" pitchFamily="2" charset="77"/>
            </a:endParaRPr>
          </a:p>
          <a:p>
            <a:pPr rtl="0"/>
            <a:r>
              <a:rPr lang="en-US" sz="1200" b="1" i="1" u="none" strike="noStrike">
                <a:solidFill>
                  <a:srgbClr val="FF6200"/>
                </a:solidFill>
                <a:latin typeface="Repsol"/>
              </a:rPr>
              <a:t>“H2 transport”. Webinar. </a:t>
            </a:r>
          </a:p>
          <a:p>
            <a:pPr lvl="0" rtl="0"/>
            <a:r>
              <a:rPr lang="en-US" sz="1200" b="0" i="0" u="none" strike="noStrike">
                <a:latin typeface="Repsol"/>
              </a:rPr>
              <a:t>This online event will analyze and reflect on the different H2 transport technologies. </a:t>
            </a:r>
          </a:p>
          <a:p>
            <a:pPr lvl="0"/>
            <a:endParaRPr lang="es-ES" sz="1200" i="0" kern="1200">
              <a:latin typeface="Repsol" panose="02000506030000020004" pitchFamily="2" charset="77"/>
            </a:endParaRPr>
          </a:p>
          <a:p>
            <a:pPr lvl="0" rtl="0"/>
            <a:r>
              <a:rPr lang="en-US" sz="1200" b="1" i="1" u="none" strike="noStrike" kern="1200">
                <a:solidFill>
                  <a:srgbClr val="FF6200"/>
                </a:solidFill>
                <a:latin typeface="Repsol"/>
              </a:rPr>
              <a:t>Presentation of conclusions on the WEO. World Energy Outlook 2024. Event. </a:t>
            </a:r>
          </a:p>
          <a:p>
            <a:pPr rtl="0"/>
            <a:r>
              <a:rPr lang="en-US" sz="1200" b="0" i="0" u="none" strike="noStrike" kern="1200">
                <a:latin typeface="Repsol"/>
              </a:rPr>
              <a:t>Reflection and debate on the main conclusions and perspectives from the World Energy Outlook 2024, which analyzes in depth and provides strategic insights into the global energy system. </a:t>
            </a:r>
            <a:endParaRPr lang="en-US" sz="1200" b="0" i="0" kern="1200">
              <a:latin typeface="Repsol" panose="02000506030000020004" pitchFamily="2" charset="77"/>
            </a:endParaRPr>
          </a:p>
          <a:p>
            <a:pPr lvl="0"/>
            <a:endParaRPr lang="es-ES" sz="1200" i="0" kern="1200">
              <a:solidFill>
                <a:srgbClr val="FF0000"/>
              </a:solidFill>
              <a:latin typeface="Repsol" panose="02000506030000020004" pitchFamily="2" charset="77"/>
            </a:endParaRPr>
          </a:p>
          <a:p>
            <a:pPr lvl="0"/>
            <a:endParaRPr lang="es-ES" sz="1200" i="0" kern="1200">
              <a:solidFill>
                <a:prstClr val="black">
                  <a:hueOff val="0"/>
                  <a:satOff val="0"/>
                  <a:lumOff val="0"/>
                  <a:alphaOff val="0"/>
                </a:prstClr>
              </a:solidFill>
              <a:latin typeface="Repsol" panose="02000506030000020004" pitchFamily="2" charset="77"/>
            </a:endParaRPr>
          </a:p>
        </p:txBody>
      </p:sp>
      <p:sp>
        <p:nvSpPr>
          <p:cNvPr id="3" name="Título 3">
            <a:extLst>
              <a:ext uri="{FF2B5EF4-FFF2-40B4-BE49-F238E27FC236}">
                <a16:creationId xmlns:a16="http://schemas.microsoft.com/office/drawing/2014/main" id="{331BDA15-37A3-CF28-CC68-47D7ABCDE6D2}"/>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MARCH</a:t>
            </a:r>
            <a:br>
              <a:rPr lang="en-US" sz="4800" b="1" i="0" u="none" strike="noStrike">
                <a:solidFill>
                  <a:srgbClr val="FF6200"/>
                </a:solidFill>
                <a:latin typeface="Calibri"/>
              </a:rPr>
            </a:br>
            <a:endParaRPr lang="es-ES" sz="900" i="1">
              <a:solidFill>
                <a:srgbClr val="FF6200"/>
              </a:solidFill>
              <a:latin typeface="+mn-lt"/>
            </a:endParaRPr>
          </a:p>
        </p:txBody>
      </p:sp>
      <p:sp>
        <p:nvSpPr>
          <p:cNvPr id="10" name="Título 3">
            <a:extLst>
              <a:ext uri="{FF2B5EF4-FFF2-40B4-BE49-F238E27FC236}">
                <a16:creationId xmlns:a16="http://schemas.microsoft.com/office/drawing/2014/main" id="{77D7DC63-9C77-FBD9-8282-13A40C998A2C}"/>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6733D6B7-E1BA-6C42-6B43-E96B7883C331}"/>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1005CA10-2A16-9229-90EF-FAC3A2E6A813}"/>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5" name="Group 14">
            <a:extLst>
              <a:ext uri="{FF2B5EF4-FFF2-40B4-BE49-F238E27FC236}">
                <a16:creationId xmlns:a16="http://schemas.microsoft.com/office/drawing/2014/main" id="{F8204B58-BD17-A4F0-F962-B4AFC1E5ED35}"/>
              </a:ext>
            </a:extLst>
          </p:cNvPr>
          <p:cNvGrpSpPr/>
          <p:nvPr/>
        </p:nvGrpSpPr>
        <p:grpSpPr>
          <a:xfrm>
            <a:off x="168133" y="5915695"/>
            <a:ext cx="9133994" cy="936966"/>
            <a:chOff x="168133" y="5915695"/>
            <a:chExt cx="9133994" cy="936966"/>
          </a:xfrm>
        </p:grpSpPr>
        <p:pic>
          <p:nvPicPr>
            <p:cNvPr id="5" name="Picture 4" descr="A close-up of a logo&#10;&#10;Descripción generada automáticamente">
              <a:extLst>
                <a:ext uri="{FF2B5EF4-FFF2-40B4-BE49-F238E27FC236}">
                  <a16:creationId xmlns:a16="http://schemas.microsoft.com/office/drawing/2014/main" id="{598D8734-1DAF-690A-B03C-2D6CD128F506}"/>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6" name="Imagen 21" descr="A person speaking to a speaker&#10;&#10;Descripción generada automáticamente">
              <a:extLst>
                <a:ext uri="{FF2B5EF4-FFF2-40B4-BE49-F238E27FC236}">
                  <a16:creationId xmlns:a16="http://schemas.microsoft.com/office/drawing/2014/main" id="{B49502D6-3BF1-D9D8-B06C-77C84DEB756A}"/>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7" name="Picture 6" descr="A green and blue letter e&#10;&#10;Descripción generada automáticamente">
              <a:extLst>
                <a:ext uri="{FF2B5EF4-FFF2-40B4-BE49-F238E27FC236}">
                  <a16:creationId xmlns:a16="http://schemas.microsoft.com/office/drawing/2014/main" id="{660BE2FE-CEF3-0021-29E2-191BB05260D0}"/>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8" name="Imagen 21">
              <a:extLst>
                <a:ext uri="{FF2B5EF4-FFF2-40B4-BE49-F238E27FC236}">
                  <a16:creationId xmlns:a16="http://schemas.microsoft.com/office/drawing/2014/main" id="{E87E13D8-E8AC-7842-C456-0633ECB9CF62}"/>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3" name="Imagen 21" descr="A group of logos with text&#10;&#10;Descripción generada automáticamente">
              <a:extLst>
                <a:ext uri="{FF2B5EF4-FFF2-40B4-BE49-F238E27FC236}">
                  <a16:creationId xmlns:a16="http://schemas.microsoft.com/office/drawing/2014/main" id="{CF1FD057-972B-1974-35EF-491A3CB80BCB}"/>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nvGrpSpPr>
          <p:cNvPr id="24" name="Group 23">
            <a:extLst>
              <a:ext uri="{FF2B5EF4-FFF2-40B4-BE49-F238E27FC236}">
                <a16:creationId xmlns:a16="http://schemas.microsoft.com/office/drawing/2014/main" id="{A9F6FB51-7760-EF22-D40D-34453609358E}"/>
              </a:ext>
            </a:extLst>
          </p:cNvPr>
          <p:cNvGrpSpPr/>
          <p:nvPr/>
        </p:nvGrpSpPr>
        <p:grpSpPr>
          <a:xfrm>
            <a:off x="-4291" y="5918356"/>
            <a:ext cx="9306418" cy="936966"/>
            <a:chOff x="4762" y="5886019"/>
            <a:chExt cx="9297365" cy="962613"/>
          </a:xfrm>
        </p:grpSpPr>
        <p:sp>
          <p:nvSpPr>
            <p:cNvPr id="17" name="Rectangle 16">
              <a:extLst>
                <a:ext uri="{FF2B5EF4-FFF2-40B4-BE49-F238E27FC236}">
                  <a16:creationId xmlns:a16="http://schemas.microsoft.com/office/drawing/2014/main" id="{A72FB0D6-4EAF-B6F3-87F4-6BCCA1CEB041}"/>
                </a:ext>
              </a:extLst>
            </p:cNvPr>
            <p:cNvSpPr/>
            <p:nvPr/>
          </p:nvSpPr>
          <p:spPr>
            <a:xfrm>
              <a:off x="4762" y="6162308"/>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18" name="Group 17">
              <a:extLst>
                <a:ext uri="{FF2B5EF4-FFF2-40B4-BE49-F238E27FC236}">
                  <a16:creationId xmlns:a16="http://schemas.microsoft.com/office/drawing/2014/main" id="{E4FB20E7-B32F-BCA8-FD16-5705C9922FD6}"/>
                </a:ext>
              </a:extLst>
            </p:cNvPr>
            <p:cNvGrpSpPr/>
            <p:nvPr/>
          </p:nvGrpSpPr>
          <p:grpSpPr>
            <a:xfrm>
              <a:off x="168133" y="5886019"/>
              <a:ext cx="9133994" cy="962613"/>
              <a:chOff x="168133" y="5886019"/>
              <a:chExt cx="9133994" cy="962613"/>
            </a:xfrm>
          </p:grpSpPr>
          <p:pic>
            <p:nvPicPr>
              <p:cNvPr id="19" name="Picture 18" descr="A close-up of a logo&#10;&#10;Descripción generada automáticamente">
                <a:extLst>
                  <a:ext uri="{FF2B5EF4-FFF2-40B4-BE49-F238E27FC236}">
                    <a16:creationId xmlns:a16="http://schemas.microsoft.com/office/drawing/2014/main" id="{36F707A8-A264-7583-EFFA-83BCC00DA7DB}"/>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20" name="Imagen 21" descr="A person speaking to a speaker&#10;&#10;Descripción generada automáticamente">
                <a:extLst>
                  <a:ext uri="{FF2B5EF4-FFF2-40B4-BE49-F238E27FC236}">
                    <a16:creationId xmlns:a16="http://schemas.microsoft.com/office/drawing/2014/main" id="{92E504D0-89AC-D740-FB47-D5C414B8EE55}"/>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21" name="Picture 20" descr="A green and blue letter e&#10;&#10;Descripción generada automáticamente">
                <a:extLst>
                  <a:ext uri="{FF2B5EF4-FFF2-40B4-BE49-F238E27FC236}">
                    <a16:creationId xmlns:a16="http://schemas.microsoft.com/office/drawing/2014/main" id="{B72F5933-9BA6-6745-A730-FA6562BFD637}"/>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22" name="Imagen 21">
                <a:extLst>
                  <a:ext uri="{FF2B5EF4-FFF2-40B4-BE49-F238E27FC236}">
                    <a16:creationId xmlns:a16="http://schemas.microsoft.com/office/drawing/2014/main" id="{5DA43EDA-902A-97DC-4208-ED52D068E252}"/>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23" name="Imagen 21" descr="A group of logos with text&#10;&#10;Descripción generada automáticamente">
                <a:extLst>
                  <a:ext uri="{FF2B5EF4-FFF2-40B4-BE49-F238E27FC236}">
                    <a16:creationId xmlns:a16="http://schemas.microsoft.com/office/drawing/2014/main" id="{FB76CEC2-FB7C-6EB7-91A3-61D39DEBD68C}"/>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886019"/>
                <a:ext cx="1998901" cy="936966"/>
              </a:xfrm>
              <a:prstGeom prst="rect">
                <a:avLst/>
              </a:prstGeom>
            </p:spPr>
          </p:pic>
        </p:grpSp>
      </p:grpSp>
      <p:cxnSp>
        <p:nvCxnSpPr>
          <p:cNvPr id="26" name="Conector recto 7">
            <a:extLst>
              <a:ext uri="{FF2B5EF4-FFF2-40B4-BE49-F238E27FC236}">
                <a16:creationId xmlns:a16="http://schemas.microsoft.com/office/drawing/2014/main" id="{D2A03B76-ACF0-8F5C-7436-AC51A947D74A}"/>
              </a:ext>
            </a:extLst>
          </p:cNvPr>
          <p:cNvCxnSpPr/>
          <p:nvPr/>
        </p:nvCxnSpPr>
        <p:spPr>
          <a:xfrm flipH="1">
            <a:off x="1036774" y="2074735"/>
            <a:ext cx="0" cy="3813340"/>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2" name="Picture 2">
            <a:extLst>
              <a:ext uri="{FF2B5EF4-FFF2-40B4-BE49-F238E27FC236}">
                <a16:creationId xmlns:a16="http://schemas.microsoft.com/office/drawing/2014/main" id="{55F3BCAA-1242-D70E-C6D0-3272A33BC54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23BAD84-D6EE-76A8-E4F8-54754B60EDB2}"/>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2/2</a:t>
            </a:r>
            <a:endParaRPr lang="es-ES" sz="1200" b="1">
              <a:solidFill>
                <a:srgbClr val="FF6200"/>
              </a:solidFill>
              <a:latin typeface="Repsol" panose="02000506030000020004" pitchFamily="2" charset="77"/>
            </a:endParaRPr>
          </a:p>
        </p:txBody>
      </p:sp>
      <p:pic>
        <p:nvPicPr>
          <p:cNvPr id="16" name="Imagen 15" descr="Logotipo, nombre de la empresa&#10;&#10;Descripción generada automáticamente">
            <a:extLst>
              <a:ext uri="{FF2B5EF4-FFF2-40B4-BE49-F238E27FC236}">
                <a16:creationId xmlns:a16="http://schemas.microsoft.com/office/drawing/2014/main" id="{32E497DA-4A6D-F20B-DDC8-352405A3C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33185"/>
            <a:ext cx="431054" cy="241390"/>
          </a:xfrm>
          <a:prstGeom prst="rect">
            <a:avLst/>
          </a:prstGeom>
        </p:spPr>
      </p:pic>
      <p:pic>
        <p:nvPicPr>
          <p:cNvPr id="28" name="Imagen 27" descr="Logotipo, nombre de la empresa&#10;&#10;Descripción generada automáticamente">
            <a:extLst>
              <a:ext uri="{FF2B5EF4-FFF2-40B4-BE49-F238E27FC236}">
                <a16:creationId xmlns:a16="http://schemas.microsoft.com/office/drawing/2014/main" id="{C6B5B0E5-152A-F4DD-10D5-AD4C08E2F0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27" name="Picture 2" descr="AEE renueva su imagen corporativa y estrena logo - Asociación Empresarial  Eólica">
            <a:extLst>
              <a:ext uri="{FF2B5EF4-FFF2-40B4-BE49-F238E27FC236}">
                <a16:creationId xmlns:a16="http://schemas.microsoft.com/office/drawing/2014/main" id="{81055776-8419-9926-FA66-CD228141FDC2}"/>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826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13F41AC4-CA96-8874-5F3B-72A0C7784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B75D2369-A2BA-951C-4BA5-0AD32F99A9FF}"/>
              </a:ext>
            </a:extLst>
          </p:cNvPr>
          <p:cNvSpPr/>
          <p:nvPr/>
        </p:nvSpPr>
        <p:spPr>
          <a:xfrm>
            <a:off x="1129146" y="2234631"/>
            <a:ext cx="1071619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rtl="0"/>
            <a:r>
              <a:rPr lang="en-US" sz="1200" b="1" i="1" u="none" strike="noStrike" kern="1200">
                <a:solidFill>
                  <a:srgbClr val="FF6200"/>
                </a:solidFill>
                <a:latin typeface="Repsol"/>
              </a:rPr>
              <a:t>“Life cycle analysis”. Webinar.</a:t>
            </a:r>
          </a:p>
          <a:p>
            <a:pPr rtl="0"/>
            <a:r>
              <a:rPr lang="en-US" sz="1200" b="0" i="0" u="none" strike="noStrike">
                <a:latin typeface="Repsol"/>
              </a:rPr>
              <a:t>This online event will analyze the quantification of possible reductions in CO2 emissions throughout the life cycle, as well as other impacts such as the consumption of water or mineral resources, through Life Cycle Assessment (LCA), on the path towards a more sustainable mobility.</a:t>
            </a:r>
          </a:p>
          <a:p>
            <a:pPr lvl="0"/>
            <a:endParaRPr lang="en-US" sz="1200" b="1" kern="1200">
              <a:solidFill>
                <a:srgbClr val="FF0000"/>
              </a:solidFill>
              <a:latin typeface="Repsol" panose="02000506030000020004" pitchFamily="2" charset="77"/>
            </a:endParaRPr>
          </a:p>
          <a:p>
            <a:pPr lvl="0" rtl="0"/>
            <a:r>
              <a:rPr lang="en-US" sz="1200" b="1" i="1" u="none" strike="noStrike">
                <a:solidFill>
                  <a:srgbClr val="FF6200"/>
                </a:solidFill>
                <a:latin typeface="Repsol"/>
              </a:rPr>
              <a:t>II Heavy-Duty Vehicle and Bus Forum. Event.</a:t>
            </a:r>
            <a:r>
              <a:rPr lang="en-US" sz="1200" b="1" i="1" u="none" strike="noStrike">
                <a:solidFill>
                  <a:srgbClr val="FF0000"/>
                </a:solidFill>
                <a:latin typeface="Repsol"/>
              </a:rPr>
              <a:t> </a:t>
            </a:r>
          </a:p>
          <a:p>
            <a:pPr rtl="0"/>
            <a:r>
              <a:rPr lang="en-US" sz="1200" b="0" i="0" u="none" strike="noStrike">
                <a:latin typeface="Repsol"/>
              </a:rPr>
              <a:t>Meeting to address the main challenges faced by heavy-duty vehicles and buses in terms of decarbonization of transport and its technological transformation. </a:t>
            </a:r>
          </a:p>
          <a:p>
            <a:pPr lvl="0"/>
            <a:endParaRPr lang="en-US" sz="1200" b="1" i="1" kern="1200">
              <a:latin typeface="Repsol" panose="02000506030000020004" pitchFamily="2" charset="77"/>
            </a:endParaRPr>
          </a:p>
          <a:p>
            <a:pPr lvl="0" rtl="0"/>
            <a:r>
              <a:rPr lang="en-US" sz="1200" b="1" i="1" u="none" strike="noStrike" kern="1200">
                <a:solidFill>
                  <a:srgbClr val="FF6200"/>
                </a:solidFill>
                <a:latin typeface="Repsol"/>
              </a:rPr>
              <a:t>“The challenges and opportunities of the energy transition for companies in the Valencian Community”</a:t>
            </a:r>
          </a:p>
          <a:p>
            <a:pPr lvl="0" rtl="0"/>
            <a:r>
              <a:rPr lang="en-US" sz="1200" b="0" i="0" u="none" strike="noStrike" kern="1200">
                <a:latin typeface="Repsol"/>
              </a:rPr>
              <a:t>Debate on the challenges that small- and medium-sized companies in the Valencian Community must address to make progress in their roadmap towards the energy transition and sustainability and the opportunities this represents.</a:t>
            </a:r>
          </a:p>
          <a:p>
            <a:pPr lvl="0"/>
            <a:endParaRPr lang="es-ES" sz="1200" b="0" i="0" kern="1200">
              <a:latin typeface="Repsol" panose="02000506030000020004" pitchFamily="2" charset="77"/>
            </a:endParaRPr>
          </a:p>
          <a:p>
            <a:pPr lvl="0"/>
            <a:endParaRPr lang="es-ES" sz="1200">
              <a:solidFill>
                <a:srgbClr val="FF0000"/>
              </a:solidFill>
              <a:latin typeface="Repsol" panose="02000506030000020004" pitchFamily="2" charset="77"/>
            </a:endParaRPr>
          </a:p>
          <a:p>
            <a:pPr lvl="0"/>
            <a:endParaRPr lang="en-US" sz="1200" b="0" i="0" kern="1200">
              <a:solidFill>
                <a:srgbClr val="FF0000"/>
              </a:solidFill>
              <a:latin typeface="Repsol" panose="02000506030000020004" pitchFamily="2" charset="77"/>
            </a:endParaRPr>
          </a:p>
          <a:p>
            <a:pPr lvl="0"/>
            <a:endParaRPr lang="en-US" sz="1200" b="0" i="0" kern="1200">
              <a:latin typeface="Repsol" panose="02000506030000020004" pitchFamily="2" charset="77"/>
            </a:endParaRPr>
          </a:p>
        </p:txBody>
      </p:sp>
      <p:sp>
        <p:nvSpPr>
          <p:cNvPr id="2" name="Título 3">
            <a:extLst>
              <a:ext uri="{FF2B5EF4-FFF2-40B4-BE49-F238E27FC236}">
                <a16:creationId xmlns:a16="http://schemas.microsoft.com/office/drawing/2014/main" id="{D538A8B3-E2EC-430B-4139-1F99280B1B5C}"/>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APRIL</a:t>
            </a:r>
            <a:endParaRPr lang="es-ES" sz="900" i="1">
              <a:solidFill>
                <a:srgbClr val="FF6200"/>
              </a:solidFill>
              <a:latin typeface="+mn-lt"/>
            </a:endParaRPr>
          </a:p>
        </p:txBody>
      </p:sp>
      <p:sp>
        <p:nvSpPr>
          <p:cNvPr id="10" name="Título 3">
            <a:extLst>
              <a:ext uri="{FF2B5EF4-FFF2-40B4-BE49-F238E27FC236}">
                <a16:creationId xmlns:a16="http://schemas.microsoft.com/office/drawing/2014/main" id="{FE187CBC-D47E-046A-2363-85B1BE10F558}"/>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DAFF3C9E-DCCD-368E-E31E-E5B7E4B1F736}"/>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F68BA9A6-4504-8B14-1DBD-69380D508CA4}"/>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7" name="Group 16">
            <a:extLst>
              <a:ext uri="{FF2B5EF4-FFF2-40B4-BE49-F238E27FC236}">
                <a16:creationId xmlns:a16="http://schemas.microsoft.com/office/drawing/2014/main" id="{33E048FA-9A49-FB97-C561-CFDEF4CE91A0}"/>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92EF00ED-7923-F131-2C8D-F80808E6981D}"/>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6" name="Group 5">
              <a:extLst>
                <a:ext uri="{FF2B5EF4-FFF2-40B4-BE49-F238E27FC236}">
                  <a16:creationId xmlns:a16="http://schemas.microsoft.com/office/drawing/2014/main" id="{6F728699-C5D7-85ED-A0B1-71E68187039E}"/>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60B2AA3A-BD36-40A4-5985-A9A4331FA9F8}"/>
                  </a:ext>
                </a:extLst>
              </p:cNvPr>
              <p:cNvPicPr>
                <a:picLocks noChangeAspect="1"/>
              </p:cNvPicPr>
              <p:nvPr/>
            </p:nvPicPr>
            <p:blipFill>
              <a:blip r:embed="rId4"/>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64AEF22B-735A-8664-41C0-47FC0E52D363}"/>
                  </a:ext>
                </a:extLst>
              </p:cNvPr>
              <p:cNvPicPr>
                <a:picLocks noChangeAspect="1"/>
              </p:cNvPicPr>
              <p:nvPr/>
            </p:nvPicPr>
            <p:blipFill>
              <a:blip r:embed="rId5">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13AF68EF-3AB9-816C-29D8-AC4B62B44A97}"/>
                  </a:ext>
                </a:extLst>
              </p:cNvPr>
              <p:cNvPicPr>
                <a:picLocks noChangeAspect="1"/>
              </p:cNvPicPr>
              <p:nvPr/>
            </p:nvPicPr>
            <p:blipFill>
              <a:blip r:embed="rId6"/>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2D7F5E8C-3D30-CE14-E6D4-A1DA853C12D5}"/>
                  </a:ext>
                </a:extLst>
              </p:cNvPr>
              <p:cNvPicPr>
                <a:picLocks noChangeAspect="1"/>
              </p:cNvPicPr>
              <p:nvPr/>
            </p:nvPicPr>
            <p:blipFill>
              <a:blip r:embed="rId5">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5BA795D4-0326-6F9D-585B-252B9EA92ABE}"/>
                  </a:ext>
                </a:extLst>
              </p:cNvPr>
              <p:cNvPicPr>
                <a:picLocks noChangeAspect="1"/>
              </p:cNvPicPr>
              <p:nvPr/>
            </p:nvPicPr>
            <p:blipFill>
              <a:blip r:embed="rId5">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cxnSp>
        <p:nvCxnSpPr>
          <p:cNvPr id="19" name="Conector recto 7">
            <a:extLst>
              <a:ext uri="{FF2B5EF4-FFF2-40B4-BE49-F238E27FC236}">
                <a16:creationId xmlns:a16="http://schemas.microsoft.com/office/drawing/2014/main" id="{F8373E80-46F7-671B-1C91-74BBF6A60618}"/>
              </a:ext>
            </a:extLst>
          </p:cNvPr>
          <p:cNvCxnSpPr/>
          <p:nvPr/>
        </p:nvCxnSpPr>
        <p:spPr>
          <a:xfrm flipH="1">
            <a:off x="1036774" y="1999183"/>
            <a:ext cx="0" cy="3944689"/>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CCBDD845-E17F-A674-69D7-AF32C789D58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ogotipo, nombre de la empresa&#10;&#10;Descripción generada automáticamente">
            <a:extLst>
              <a:ext uri="{FF2B5EF4-FFF2-40B4-BE49-F238E27FC236}">
                <a16:creationId xmlns:a16="http://schemas.microsoft.com/office/drawing/2014/main" id="{55F2DDE3-F2E3-6FD4-588E-B95EB9C56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pic>
        <p:nvPicPr>
          <p:cNvPr id="22" name="Imagen 21" descr="Logotipo, nombre de la empresa&#10;&#10;Descripción generada automáticamente">
            <a:extLst>
              <a:ext uri="{FF2B5EF4-FFF2-40B4-BE49-F238E27FC236}">
                <a16:creationId xmlns:a16="http://schemas.microsoft.com/office/drawing/2014/main" id="{3D871CBE-5225-3E78-B15F-2D7DAD5A34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sp>
        <p:nvSpPr>
          <p:cNvPr id="23" name="CuadroTexto 22">
            <a:extLst>
              <a:ext uri="{FF2B5EF4-FFF2-40B4-BE49-F238E27FC236}">
                <a16:creationId xmlns:a16="http://schemas.microsoft.com/office/drawing/2014/main" id="{5738B20C-CDF9-602E-BB17-62BCD200B6BD}"/>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1/2</a:t>
            </a:r>
            <a:endParaRPr lang="es-ES" sz="1200" b="1">
              <a:solidFill>
                <a:srgbClr val="FF6200"/>
              </a:solidFill>
              <a:latin typeface="Repsol" panose="02000506030000020004" pitchFamily="2" charset="77"/>
            </a:endParaRPr>
          </a:p>
        </p:txBody>
      </p:sp>
      <p:pic>
        <p:nvPicPr>
          <p:cNvPr id="20" name="Picture 2" descr="AEE renueva su imagen corporativa y estrena logo - Asociación Empresarial  Eólica">
            <a:extLst>
              <a:ext uri="{FF2B5EF4-FFF2-40B4-BE49-F238E27FC236}">
                <a16:creationId xmlns:a16="http://schemas.microsoft.com/office/drawing/2014/main" id="{E6F2D89B-14D2-6F5B-BC94-F57A564EDEF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5940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0AB6-88E4-B537-1649-B835BB9863BD}"/>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75FE9642-1F94-0BBE-0C9A-1AC8586B1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87AA5F7B-096C-A920-D063-E4205658F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9" name="Forma libre: forma 18">
            <a:extLst>
              <a:ext uri="{FF2B5EF4-FFF2-40B4-BE49-F238E27FC236}">
                <a16:creationId xmlns:a16="http://schemas.microsoft.com/office/drawing/2014/main" id="{AA6EB4D9-0875-3A93-E0E0-3FBA385175F7}"/>
              </a:ext>
            </a:extLst>
          </p:cNvPr>
          <p:cNvSpPr/>
          <p:nvPr/>
        </p:nvSpPr>
        <p:spPr>
          <a:xfrm>
            <a:off x="1111039" y="1999183"/>
            <a:ext cx="10716193" cy="3534802"/>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endParaRPr lang="es-ES" sz="1200" b="0" i="0" kern="1200">
              <a:latin typeface="Repsol" panose="02000506030000020004" pitchFamily="2" charset="77"/>
            </a:endParaRPr>
          </a:p>
          <a:p>
            <a:pPr lvl="0" rtl="0"/>
            <a:r>
              <a:rPr lang="en-US" sz="1200" b="1" i="1" u="none" strike="noStrike" kern="1200">
                <a:solidFill>
                  <a:srgbClr val="FF0000"/>
                </a:solidFill>
                <a:latin typeface="Repsol"/>
              </a:rPr>
              <a:t> </a:t>
            </a:r>
            <a:r>
              <a:rPr lang="en-US" sz="1200" b="1" i="1" u="none" strike="noStrike" kern="1200">
                <a:solidFill>
                  <a:srgbClr val="FF6200"/>
                </a:solidFill>
                <a:latin typeface="Repsol"/>
              </a:rPr>
              <a:t>“The role of technology in the race to net zero”. Webinar. </a:t>
            </a:r>
          </a:p>
          <a:p>
            <a:pPr rtl="0"/>
            <a:r>
              <a:rPr lang="en-US" sz="1200" b="0" i="0" u="none" strike="noStrike">
                <a:latin typeface="Repsol"/>
              </a:rPr>
              <a:t>Event where the different technologies existing in the race for net zero will be addressed. The energy sector has a decisive role in the global challenge of climate change, but it is not the only one. In this context, it is necessary to leave room for each economic sector to be free to develop the most appropriate technology to meet the decarbonization challenges it faces.  </a:t>
            </a:r>
          </a:p>
          <a:p>
            <a:endParaRPr lang="es-ES_tradnl" sz="1200">
              <a:latin typeface="Repsol" panose="02000506030000020004" pitchFamily="2" charset="77"/>
            </a:endParaRPr>
          </a:p>
          <a:p>
            <a:pPr rtl="0"/>
            <a:r>
              <a:rPr lang="en-US" sz="1200" b="1" i="1" u="none" strike="noStrike">
                <a:solidFill>
                  <a:srgbClr val="FF6200"/>
                </a:solidFill>
                <a:latin typeface="Repsol"/>
              </a:rPr>
              <a:t>“Negative emissions technologies”. Webinar. </a:t>
            </a:r>
          </a:p>
          <a:p>
            <a:pPr rtl="0"/>
            <a:r>
              <a:rPr lang="en-US" sz="1200" b="0" i="0" u="none" strike="noStrike">
                <a:latin typeface="Repsol"/>
              </a:rPr>
              <a:t>This online event will analyze the different existing negative emissions technologies, their basic operation, and their maturity level and, in turn, their potential for eliminating CO2. </a:t>
            </a:r>
          </a:p>
          <a:p>
            <a:pPr lvl="0"/>
            <a:endParaRPr lang="es-ES" sz="1200" b="0" i="0" kern="1200">
              <a:solidFill>
                <a:srgbClr val="FF0000"/>
              </a:solidFill>
              <a:latin typeface="Repsol" panose="02000506030000020004" pitchFamily="2" charset="77"/>
            </a:endParaRPr>
          </a:p>
          <a:p>
            <a:pPr rtl="0"/>
            <a:r>
              <a:rPr lang="en-US" sz="1200" b="1" i="1" u="none" strike="noStrike" kern="1200">
                <a:solidFill>
                  <a:srgbClr val="FF6200"/>
                </a:solidFill>
                <a:latin typeface="Repsol"/>
              </a:rPr>
              <a:t>Series of 2 master classes on energy efficiency and CAEs. Webinar (I). </a:t>
            </a:r>
          </a:p>
          <a:p>
            <a:pPr rtl="0"/>
            <a:r>
              <a:rPr lang="en-US" sz="1200" b="0" i="0" u="none" strike="noStrike">
                <a:solidFill>
                  <a:srgbClr val="000000"/>
                </a:solidFill>
                <a:latin typeface="Repsol-Regular"/>
              </a:rPr>
              <a:t>Efficiency is key to the energy transition. This issue will be the main theme of </a:t>
            </a:r>
            <a:r>
              <a:rPr lang="en-US" sz="1200" b="0" i="0" u="none" strike="noStrike">
                <a:latin typeface="Repsol"/>
              </a:rPr>
              <a:t>2 webinars where the challenges and opportunities for making our cities and homes energy efficient will be addressed by the top experts in the sector. </a:t>
            </a:r>
            <a:endParaRPr lang="en-US" sz="1200" b="0" i="0" kern="1200">
              <a:latin typeface="Repsol" panose="02000506030000020004" pitchFamily="2" charset="77"/>
            </a:endParaRPr>
          </a:p>
        </p:txBody>
      </p:sp>
      <p:sp>
        <p:nvSpPr>
          <p:cNvPr id="2" name="Título 3">
            <a:extLst>
              <a:ext uri="{FF2B5EF4-FFF2-40B4-BE49-F238E27FC236}">
                <a16:creationId xmlns:a16="http://schemas.microsoft.com/office/drawing/2014/main" id="{62F0673D-1E39-0830-3790-B82483D504CF}"/>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APRIL</a:t>
            </a:r>
            <a:endParaRPr lang="es-ES" sz="900" i="1">
              <a:solidFill>
                <a:srgbClr val="FF6200"/>
              </a:solidFill>
              <a:latin typeface="+mn-lt"/>
            </a:endParaRPr>
          </a:p>
        </p:txBody>
      </p:sp>
      <p:sp>
        <p:nvSpPr>
          <p:cNvPr id="10" name="Título 3">
            <a:extLst>
              <a:ext uri="{FF2B5EF4-FFF2-40B4-BE49-F238E27FC236}">
                <a16:creationId xmlns:a16="http://schemas.microsoft.com/office/drawing/2014/main" id="{D80EBD5D-3097-B6E5-9764-49F78D09BABD}"/>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77094EAA-1AC8-7CCB-6E8B-555E501EAEDB}"/>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2BC21A31-23A2-4E56-21B9-3417FF82C8FB}"/>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grpSp>
        <p:nvGrpSpPr>
          <p:cNvPr id="17" name="Group 16">
            <a:extLst>
              <a:ext uri="{FF2B5EF4-FFF2-40B4-BE49-F238E27FC236}">
                <a16:creationId xmlns:a16="http://schemas.microsoft.com/office/drawing/2014/main" id="{4F29E558-E8A7-9B21-88A9-6CEA81D77666}"/>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90ED0FEC-060E-EC2B-C53C-F622F73DF748}"/>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6" name="Group 5">
              <a:extLst>
                <a:ext uri="{FF2B5EF4-FFF2-40B4-BE49-F238E27FC236}">
                  <a16:creationId xmlns:a16="http://schemas.microsoft.com/office/drawing/2014/main" id="{BF872C5C-60F5-84F6-429A-E60D998358ED}"/>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9A39FDAF-6759-982C-0378-D66C36D95EB4}"/>
                  </a:ext>
                </a:extLst>
              </p:cNvPr>
              <p:cNvPicPr>
                <a:picLocks noChangeAspect="1"/>
              </p:cNvPicPr>
              <p:nvPr/>
            </p:nvPicPr>
            <p:blipFill>
              <a:blip r:embed="rId5"/>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14F1C4BD-3DA3-478B-D14E-10B8BA9E40EA}"/>
                  </a:ext>
                </a:extLst>
              </p:cNvPr>
              <p:cNvPicPr>
                <a:picLocks noChangeAspect="1"/>
              </p:cNvPicPr>
              <p:nvPr/>
            </p:nvPicPr>
            <p:blipFill>
              <a:blip r:embed="rId6">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3B4E3B00-9E2A-5C7D-66CF-C5E76BE3A48D}"/>
                  </a:ext>
                </a:extLst>
              </p:cNvPr>
              <p:cNvPicPr>
                <a:picLocks noChangeAspect="1"/>
              </p:cNvPicPr>
              <p:nvPr/>
            </p:nvPicPr>
            <p:blipFill>
              <a:blip r:embed="rId7"/>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F213BA6B-AE9F-A862-166D-EEB9F2FAAB7B}"/>
                  </a:ext>
                </a:extLst>
              </p:cNvPr>
              <p:cNvPicPr>
                <a:picLocks noChangeAspect="1"/>
              </p:cNvPicPr>
              <p:nvPr/>
            </p:nvPicPr>
            <p:blipFill>
              <a:blip r:embed="rId6">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2B6FEDD8-15E2-D6CD-5392-FB297A0FFE85}"/>
                  </a:ext>
                </a:extLst>
              </p:cNvPr>
              <p:cNvPicPr>
                <a:picLocks noChangeAspect="1"/>
              </p:cNvPicPr>
              <p:nvPr/>
            </p:nvPicPr>
            <p:blipFill>
              <a:blip r:embed="rId6">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cxnSp>
        <p:nvCxnSpPr>
          <p:cNvPr id="19" name="Conector recto 7">
            <a:extLst>
              <a:ext uri="{FF2B5EF4-FFF2-40B4-BE49-F238E27FC236}">
                <a16:creationId xmlns:a16="http://schemas.microsoft.com/office/drawing/2014/main" id="{9CF22F57-1A58-CD4B-B867-7E5F1B562A1D}"/>
              </a:ext>
            </a:extLst>
          </p:cNvPr>
          <p:cNvCxnSpPr/>
          <p:nvPr/>
        </p:nvCxnSpPr>
        <p:spPr>
          <a:xfrm flipH="1">
            <a:off x="1036774" y="1999183"/>
            <a:ext cx="0" cy="3944689"/>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5B6D84E4-990E-D950-DBD6-0AF976EE1AF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037368" y="6483223"/>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ogotipo, nombre de la empresa&#10;&#10;Descripción generada automáticamente">
            <a:extLst>
              <a:ext uri="{FF2B5EF4-FFF2-40B4-BE49-F238E27FC236}">
                <a16:creationId xmlns:a16="http://schemas.microsoft.com/office/drawing/2014/main" id="{BC492E79-8FB7-7651-D158-C1E314EB08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1692" y="6408714"/>
            <a:ext cx="351132" cy="330477"/>
          </a:xfrm>
          <a:prstGeom prst="rect">
            <a:avLst/>
          </a:prstGeom>
        </p:spPr>
      </p:pic>
      <p:pic>
        <p:nvPicPr>
          <p:cNvPr id="18" name="Imagen 17" descr="Logotipo, nombre de la empresa&#10;&#10;Descripción generada automáticamente">
            <a:extLst>
              <a:ext uri="{FF2B5EF4-FFF2-40B4-BE49-F238E27FC236}">
                <a16:creationId xmlns:a16="http://schemas.microsoft.com/office/drawing/2014/main" id="{81E76797-A474-741B-17DF-8BB31911FD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6045" y="6414135"/>
            <a:ext cx="431054" cy="241390"/>
          </a:xfrm>
          <a:prstGeom prst="rect">
            <a:avLst/>
          </a:prstGeom>
        </p:spPr>
      </p:pic>
      <p:sp>
        <p:nvSpPr>
          <p:cNvPr id="21" name="CuadroTexto 20">
            <a:extLst>
              <a:ext uri="{FF2B5EF4-FFF2-40B4-BE49-F238E27FC236}">
                <a16:creationId xmlns:a16="http://schemas.microsoft.com/office/drawing/2014/main" id="{10C0C40F-AE9B-7D91-1A3C-3886EC164E90}"/>
              </a:ext>
            </a:extLst>
          </p:cNvPr>
          <p:cNvSpPr txBox="1"/>
          <p:nvPr/>
        </p:nvSpPr>
        <p:spPr>
          <a:xfrm>
            <a:off x="11283357" y="6090204"/>
            <a:ext cx="407484" cy="276999"/>
          </a:xfrm>
          <a:prstGeom prst="rect">
            <a:avLst/>
          </a:prstGeom>
          <a:noFill/>
        </p:spPr>
        <p:txBody>
          <a:bodyPr wrap="none" rtlCol="0">
            <a:noAutofit/>
          </a:bodyPr>
          <a:lstStyle/>
          <a:p>
            <a:pPr rtl="0"/>
            <a:r>
              <a:rPr lang="en-US" sz="1200" b="1" i="0" u="none" strike="noStrike">
                <a:solidFill>
                  <a:srgbClr val="FF6200"/>
                </a:solidFill>
                <a:latin typeface="Repsol"/>
              </a:rPr>
              <a:t>2/2</a:t>
            </a:r>
            <a:endParaRPr lang="es-ES" sz="1200" b="1">
              <a:solidFill>
                <a:srgbClr val="FF6200"/>
              </a:solidFill>
              <a:latin typeface="Repsol" panose="02000506030000020004" pitchFamily="2" charset="77"/>
            </a:endParaRPr>
          </a:p>
        </p:txBody>
      </p:sp>
      <p:pic>
        <p:nvPicPr>
          <p:cNvPr id="20" name="Picture 2" descr="AEE renueva su imagen corporativa y estrena logo - Asociación Empresarial  Eólica">
            <a:extLst>
              <a:ext uri="{FF2B5EF4-FFF2-40B4-BE49-F238E27FC236}">
                <a16:creationId xmlns:a16="http://schemas.microsoft.com/office/drawing/2014/main" id="{CAA660AF-3727-853B-6125-FD587674132A}"/>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587989"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4114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0D8315F-B6B5-583A-498B-6F6FB165BE73}"/>
              </a:ext>
            </a:extLst>
          </p:cNvPr>
          <p:cNvGrpSpPr/>
          <p:nvPr/>
        </p:nvGrpSpPr>
        <p:grpSpPr>
          <a:xfrm>
            <a:off x="4762" y="5915695"/>
            <a:ext cx="9297365" cy="936966"/>
            <a:chOff x="4762" y="5915695"/>
            <a:chExt cx="9297365" cy="936966"/>
          </a:xfrm>
        </p:grpSpPr>
        <p:sp>
          <p:nvSpPr>
            <p:cNvPr id="5" name="Rectangle 4">
              <a:extLst>
                <a:ext uri="{FF2B5EF4-FFF2-40B4-BE49-F238E27FC236}">
                  <a16:creationId xmlns:a16="http://schemas.microsoft.com/office/drawing/2014/main" id="{584598C1-DB46-D57F-BFBE-D3A00462EEEF}"/>
                </a:ext>
              </a:extLst>
            </p:cNvPr>
            <p:cNvSpPr/>
            <p:nvPr/>
          </p:nvSpPr>
          <p:spPr>
            <a:xfrm>
              <a:off x="4762" y="6172200"/>
              <a:ext cx="4905375" cy="6762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6" name="Group 5">
              <a:extLst>
                <a:ext uri="{FF2B5EF4-FFF2-40B4-BE49-F238E27FC236}">
                  <a16:creationId xmlns:a16="http://schemas.microsoft.com/office/drawing/2014/main" id="{4A6E49D4-B365-3520-334D-9E37E5CE5D75}"/>
                </a:ext>
              </a:extLst>
            </p:cNvPr>
            <p:cNvGrpSpPr/>
            <p:nvPr/>
          </p:nvGrpSpPr>
          <p:grpSpPr>
            <a:xfrm>
              <a:off x="168133" y="5915695"/>
              <a:ext cx="9133994" cy="936966"/>
              <a:chOff x="168133" y="5915695"/>
              <a:chExt cx="9133994" cy="936966"/>
            </a:xfrm>
          </p:grpSpPr>
          <p:pic>
            <p:nvPicPr>
              <p:cNvPr id="7" name="Picture 6" descr="A close-up of a logo&#10;&#10;Descripción generada automáticamente">
                <a:extLst>
                  <a:ext uri="{FF2B5EF4-FFF2-40B4-BE49-F238E27FC236}">
                    <a16:creationId xmlns:a16="http://schemas.microsoft.com/office/drawing/2014/main" id="{664E72D2-403F-1DEC-F09A-E9472BCBAD86}"/>
                  </a:ext>
                </a:extLst>
              </p:cNvPr>
              <p:cNvPicPr>
                <a:picLocks noChangeAspect="1"/>
              </p:cNvPicPr>
              <p:nvPr/>
            </p:nvPicPr>
            <p:blipFill>
              <a:blip r:embed="rId3"/>
              <a:stretch>
                <a:fillRect/>
              </a:stretch>
            </p:blipFill>
            <p:spPr>
              <a:xfrm>
                <a:off x="4626292" y="6487478"/>
                <a:ext cx="278130" cy="161925"/>
              </a:xfrm>
              <a:prstGeom prst="rect">
                <a:avLst/>
              </a:prstGeom>
            </p:spPr>
          </p:pic>
          <p:pic>
            <p:nvPicPr>
              <p:cNvPr id="8" name="Imagen 21" descr="A person speaking to a speaker&#10;&#10;Descripción generada automáticamente">
                <a:extLst>
                  <a:ext uri="{FF2B5EF4-FFF2-40B4-BE49-F238E27FC236}">
                    <a16:creationId xmlns:a16="http://schemas.microsoft.com/office/drawing/2014/main" id="{ECF02D10-7776-09E0-F6B3-3F7D993F0AA6}"/>
                  </a:ext>
                </a:extLst>
              </p:cNvPr>
              <p:cNvPicPr>
                <a:picLocks noChangeAspect="1"/>
              </p:cNvPicPr>
              <p:nvPr/>
            </p:nvPicPr>
            <p:blipFill>
              <a:blip r:embed="rId4">
                <a:extLst>
                  <a:ext uri="{28A0092B-C50C-407E-A947-70E740481C1C}">
                    <a14:useLocalDpi xmlns:a14="http://schemas.microsoft.com/office/drawing/2010/main" val="0"/>
                  </a:ext>
                </a:extLst>
              </a:blip>
              <a:srcRect l="34922" t="90520" r="27458" b="-184"/>
              <a:stretch>
                <a:fillRect/>
              </a:stretch>
            </p:blipFill>
            <p:spPr>
              <a:xfrm>
                <a:off x="4906067" y="6195441"/>
                <a:ext cx="4396060" cy="653178"/>
              </a:xfrm>
              <a:prstGeom prst="rect">
                <a:avLst/>
              </a:prstGeom>
            </p:spPr>
          </p:pic>
          <p:pic>
            <p:nvPicPr>
              <p:cNvPr id="13" name="Picture 12" descr="A green and blue letter e&#10;&#10;Descripción generada automáticamente">
                <a:extLst>
                  <a:ext uri="{FF2B5EF4-FFF2-40B4-BE49-F238E27FC236}">
                    <a16:creationId xmlns:a16="http://schemas.microsoft.com/office/drawing/2014/main" id="{AC4BE693-0A26-8519-B39B-BC988B7FED09}"/>
                  </a:ext>
                </a:extLst>
              </p:cNvPr>
              <p:cNvPicPr>
                <a:picLocks noChangeAspect="1"/>
              </p:cNvPicPr>
              <p:nvPr/>
            </p:nvPicPr>
            <p:blipFill>
              <a:blip r:embed="rId5"/>
              <a:stretch>
                <a:fillRect/>
              </a:stretch>
            </p:blipFill>
            <p:spPr>
              <a:xfrm>
                <a:off x="2336482" y="6414135"/>
                <a:ext cx="293370" cy="238125"/>
              </a:xfrm>
              <a:prstGeom prst="rect">
                <a:avLst/>
              </a:prstGeom>
            </p:spPr>
          </p:pic>
          <p:pic>
            <p:nvPicPr>
              <p:cNvPr id="15" name="Imagen 21">
                <a:extLst>
                  <a:ext uri="{FF2B5EF4-FFF2-40B4-BE49-F238E27FC236}">
                    <a16:creationId xmlns:a16="http://schemas.microsoft.com/office/drawing/2014/main" id="{027FAC15-7A33-C625-5BFF-9F9A3F5EAB66}"/>
                  </a:ext>
                </a:extLst>
              </p:cNvPr>
              <p:cNvPicPr>
                <a:picLocks noChangeAspect="1"/>
              </p:cNvPicPr>
              <p:nvPr/>
            </p:nvPicPr>
            <p:blipFill>
              <a:blip r:embed="rId4">
                <a:extLst>
                  <a:ext uri="{28A0092B-C50C-407E-A947-70E740481C1C}">
                    <a14:useLocalDpi xmlns:a14="http://schemas.microsoft.com/office/drawing/2010/main" val="0"/>
                  </a:ext>
                </a:extLst>
              </a:blip>
              <a:srcRect l="916" t="85983" r="80868" b="-104"/>
              <a:stretch>
                <a:fillRect/>
              </a:stretch>
            </p:blipFill>
            <p:spPr>
              <a:xfrm>
                <a:off x="168133" y="5918378"/>
                <a:ext cx="2160369" cy="930254"/>
              </a:xfrm>
              <a:prstGeom prst="rect">
                <a:avLst/>
              </a:prstGeom>
            </p:spPr>
          </p:pic>
          <p:pic>
            <p:nvPicPr>
              <p:cNvPr id="16" name="Imagen 21" descr="A group of logos with text&#10;&#10;Descripción generada automáticamente">
                <a:extLst>
                  <a:ext uri="{FF2B5EF4-FFF2-40B4-BE49-F238E27FC236}">
                    <a16:creationId xmlns:a16="http://schemas.microsoft.com/office/drawing/2014/main" id="{C2C53970-5A59-1C65-CD0F-647DDC922708}"/>
                  </a:ext>
                </a:extLst>
              </p:cNvPr>
              <p:cNvPicPr>
                <a:picLocks noChangeAspect="1"/>
              </p:cNvPicPr>
              <p:nvPr/>
            </p:nvPicPr>
            <p:blipFill>
              <a:blip r:embed="rId4">
                <a:extLst>
                  <a:ext uri="{28A0092B-C50C-407E-A947-70E740481C1C}">
                    <a14:useLocalDpi xmlns:a14="http://schemas.microsoft.com/office/drawing/2010/main" val="0"/>
                  </a:ext>
                </a:extLst>
              </a:blip>
              <a:srcRect l="18554" t="85922" r="64591" b="-145"/>
              <a:stretch>
                <a:fillRect/>
              </a:stretch>
            </p:blipFill>
            <p:spPr>
              <a:xfrm>
                <a:off x="2602791" y="5915695"/>
                <a:ext cx="1998901" cy="936966"/>
              </a:xfrm>
              <a:prstGeom prst="rect">
                <a:avLst/>
              </a:prstGeom>
            </p:spPr>
          </p:pic>
        </p:grpSp>
      </p:grpSp>
      <p:pic>
        <p:nvPicPr>
          <p:cNvPr id="14" name="Imagen 13">
            <a:extLst>
              <a:ext uri="{FF2B5EF4-FFF2-40B4-BE49-F238E27FC236}">
                <a16:creationId xmlns:a16="http://schemas.microsoft.com/office/drawing/2014/main" id="{79E759BC-12B1-2D41-9085-1EAEE4F76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n 31">
            <a:extLst>
              <a:ext uri="{FF2B5EF4-FFF2-40B4-BE49-F238E27FC236}">
                <a16:creationId xmlns:a16="http://schemas.microsoft.com/office/drawing/2014/main" id="{C6CB2940-CDC7-0CF2-9D97-FBB3D0A6BE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0568" y="312819"/>
            <a:ext cx="2096252" cy="343246"/>
          </a:xfrm>
          <a:prstGeom prst="rect">
            <a:avLst/>
          </a:prstGeom>
        </p:spPr>
      </p:pic>
      <p:sp>
        <p:nvSpPr>
          <p:cNvPr id="2" name="Título 3">
            <a:extLst>
              <a:ext uri="{FF2B5EF4-FFF2-40B4-BE49-F238E27FC236}">
                <a16:creationId xmlns:a16="http://schemas.microsoft.com/office/drawing/2014/main" id="{52770289-32BC-DB40-2B7B-EB647FB105DB}"/>
              </a:ext>
            </a:extLst>
          </p:cNvPr>
          <p:cNvSpPr txBox="1"/>
          <p:nvPr/>
        </p:nvSpPr>
        <p:spPr>
          <a:xfrm rot="16200000">
            <a:off x="-1186706" y="3546539"/>
            <a:ext cx="3813340" cy="981326"/>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r" rtl="0">
              <a:lnSpc>
                <a:spcPct val="100000"/>
              </a:lnSpc>
            </a:pPr>
            <a:r>
              <a:rPr lang="en-US" sz="4300" b="1" i="0" u="none" strike="noStrike">
                <a:solidFill>
                  <a:srgbClr val="FF6200"/>
                </a:solidFill>
                <a:latin typeface="Repsol"/>
              </a:rPr>
              <a:t>MAY</a:t>
            </a:r>
            <a:endParaRPr lang="es-ES" sz="900" i="1">
              <a:solidFill>
                <a:srgbClr val="FF6200"/>
              </a:solidFill>
              <a:latin typeface="+mn-lt"/>
            </a:endParaRPr>
          </a:p>
        </p:txBody>
      </p:sp>
      <p:sp>
        <p:nvSpPr>
          <p:cNvPr id="10" name="Título 3">
            <a:extLst>
              <a:ext uri="{FF2B5EF4-FFF2-40B4-BE49-F238E27FC236}">
                <a16:creationId xmlns:a16="http://schemas.microsoft.com/office/drawing/2014/main" id="{E4B9C874-1A90-CDF2-344F-7EAF19D33AEF}"/>
              </a:ext>
            </a:extLst>
          </p:cNvPr>
          <p:cNvSpPr txBox="1"/>
          <p:nvPr/>
        </p:nvSpPr>
        <p:spPr>
          <a:xfrm>
            <a:off x="229302" y="265660"/>
            <a:ext cx="2713596"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Program</a:t>
            </a:r>
            <a:endParaRPr lang="es-ES" sz="600" i="1">
              <a:solidFill>
                <a:schemeClr val="tx1">
                  <a:lumMod val="50000"/>
                  <a:lumOff val="50000"/>
                </a:schemeClr>
              </a:solidFill>
              <a:latin typeface="+mn-lt"/>
            </a:endParaRPr>
          </a:p>
        </p:txBody>
      </p:sp>
      <p:sp>
        <p:nvSpPr>
          <p:cNvPr id="11" name="CuadroTexto 10">
            <a:extLst>
              <a:ext uri="{FF2B5EF4-FFF2-40B4-BE49-F238E27FC236}">
                <a16:creationId xmlns:a16="http://schemas.microsoft.com/office/drawing/2014/main" id="{1F87C777-938F-28A9-51CF-DC4AC5C7E7A1}"/>
              </a:ext>
            </a:extLst>
          </p:cNvPr>
          <p:cNvSpPr txBox="1"/>
          <p:nvPr/>
        </p:nvSpPr>
        <p:spPr>
          <a:xfrm>
            <a:off x="229303" y="1209983"/>
            <a:ext cx="6909818" cy="646331"/>
          </a:xfrm>
          <a:prstGeom prst="rect">
            <a:avLst/>
          </a:prstGeom>
          <a:noFill/>
        </p:spPr>
        <p:txBody>
          <a:bodyPr wrap="square" rtlCol="0">
            <a:noAutofit/>
          </a:bodyPr>
          <a:lstStyle/>
          <a:p>
            <a:pPr rtl="0"/>
            <a:r>
              <a:rPr lang="en-US" sz="1200" b="0" i="0" u="none" strike="noStrike">
                <a:solidFill>
                  <a:srgbClr val="FFFFFF"/>
                </a:solidFill>
                <a:latin typeface="Repsol"/>
              </a:rPr>
              <a:t>This program is subject to change. Registration will open two weeks prior on the Open Room calendar.  Recordings of previous events are available on Open Room.</a:t>
            </a:r>
            <a:endParaRPr lang="es-ES" sz="1200">
              <a:solidFill>
                <a:schemeClr val="bg1"/>
              </a:solidFill>
              <a:latin typeface="Repsol" panose="02000506030000020004" pitchFamily="2" charset="77"/>
            </a:endParaRPr>
          </a:p>
          <a:p>
            <a:endParaRPr lang="es-CO" sz="1200">
              <a:solidFill>
                <a:schemeClr val="bg1"/>
              </a:solidFill>
            </a:endParaRPr>
          </a:p>
        </p:txBody>
      </p:sp>
      <p:sp>
        <p:nvSpPr>
          <p:cNvPr id="12" name="Título 3">
            <a:extLst>
              <a:ext uri="{FF2B5EF4-FFF2-40B4-BE49-F238E27FC236}">
                <a16:creationId xmlns:a16="http://schemas.microsoft.com/office/drawing/2014/main" id="{A2E9C9D1-7E83-3948-D4BC-358D36FB48F3}"/>
              </a:ext>
            </a:extLst>
          </p:cNvPr>
          <p:cNvSpPr txBox="1"/>
          <p:nvPr/>
        </p:nvSpPr>
        <p:spPr>
          <a:xfrm>
            <a:off x="229301" y="686074"/>
            <a:ext cx="3512382" cy="646331"/>
          </a:xfrm>
          <a:prstGeom prst="rect">
            <a:avLst/>
          </a:prstGeom>
        </p:spPr>
        <p:txBody>
          <a:bodyPr lIns="91440" tIns="45720" rIns="91440" bIns="45720" anchor="t">
            <a:no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rtl="0">
              <a:lnSpc>
                <a:spcPct val="100000"/>
              </a:lnSpc>
            </a:pPr>
            <a:r>
              <a:rPr lang="en-US" sz="3200" b="1" i="0" u="none" strike="noStrike">
                <a:solidFill>
                  <a:srgbClr val="FFFFFF"/>
                </a:solidFill>
                <a:latin typeface="Repsol"/>
              </a:rPr>
              <a:t>Open Room 2025</a:t>
            </a:r>
            <a:endParaRPr lang="es-ES" sz="3200" i="1">
              <a:solidFill>
                <a:schemeClr val="tx1">
                  <a:lumMod val="50000"/>
                  <a:lumOff val="50000"/>
                </a:schemeClr>
              </a:solidFill>
              <a:latin typeface="+mn-lt"/>
            </a:endParaRPr>
          </a:p>
        </p:txBody>
      </p:sp>
      <p:cxnSp>
        <p:nvCxnSpPr>
          <p:cNvPr id="19" name="Conector recto 7">
            <a:extLst>
              <a:ext uri="{FF2B5EF4-FFF2-40B4-BE49-F238E27FC236}">
                <a16:creationId xmlns:a16="http://schemas.microsoft.com/office/drawing/2014/main" id="{A6C6B100-D9CC-D6E3-55E9-9F424970B528}"/>
              </a:ext>
            </a:extLst>
          </p:cNvPr>
          <p:cNvCxnSpPr/>
          <p:nvPr/>
        </p:nvCxnSpPr>
        <p:spPr>
          <a:xfrm flipH="1">
            <a:off x="1036774" y="2083081"/>
            <a:ext cx="0" cy="3962631"/>
          </a:xfrm>
          <a:prstGeom prst="line">
            <a:avLst/>
          </a:prstGeom>
          <a:ln w="28575">
            <a:solidFill>
              <a:srgbClr val="FF6200"/>
            </a:solidFill>
          </a:ln>
        </p:spPr>
        <p:style>
          <a:lnRef idx="1">
            <a:schemeClr val="accent2"/>
          </a:lnRef>
          <a:fillRef idx="0">
            <a:schemeClr val="accent2"/>
          </a:fillRef>
          <a:effectRef idx="0">
            <a:schemeClr val="accent2"/>
          </a:effectRef>
          <a:fontRef idx="minor">
            <a:schemeClr val="tx1"/>
          </a:fontRef>
        </p:style>
      </p:cxnSp>
      <p:sp>
        <p:nvSpPr>
          <p:cNvPr id="3" name="Forma libre: forma 18">
            <a:extLst>
              <a:ext uri="{FF2B5EF4-FFF2-40B4-BE49-F238E27FC236}">
                <a16:creationId xmlns:a16="http://schemas.microsoft.com/office/drawing/2014/main" id="{F5068A6C-1F60-FF00-7803-33F9BBDD821C}"/>
              </a:ext>
            </a:extLst>
          </p:cNvPr>
          <p:cNvSpPr/>
          <p:nvPr/>
        </p:nvSpPr>
        <p:spPr>
          <a:xfrm>
            <a:off x="1210627" y="2083081"/>
            <a:ext cx="10716193" cy="3962631"/>
          </a:xfrm>
          <a:custGeom>
            <a:avLst/>
            <a:gdLst>
              <a:gd name="connsiteX0" fmla="*/ 0 w 3890104"/>
              <a:gd name="connsiteY0" fmla="*/ 0 h 5308041"/>
              <a:gd name="connsiteX1" fmla="*/ 3890104 w 3890104"/>
              <a:gd name="connsiteY1" fmla="*/ 0 h 5308041"/>
              <a:gd name="connsiteX2" fmla="*/ 3890104 w 3890104"/>
              <a:gd name="connsiteY2" fmla="*/ 5308041 h 5308041"/>
              <a:gd name="connsiteX3" fmla="*/ 0 w 3890104"/>
              <a:gd name="connsiteY3" fmla="*/ 5308041 h 5308041"/>
              <a:gd name="connsiteX4" fmla="*/ 0 w 3890104"/>
              <a:gd name="connsiteY4" fmla="*/ 0 h 5308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103" h="5308041">
                <a:moveTo>
                  <a:pt x="0" y="0"/>
                </a:moveTo>
                <a:lnTo>
                  <a:pt x="3890104" y="0"/>
                </a:lnTo>
                <a:lnTo>
                  <a:pt x="3890104" y="5308041"/>
                </a:lnTo>
                <a:lnTo>
                  <a:pt x="0" y="5308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rtl="0"/>
            <a:r>
              <a:rPr lang="en-US" sz="1200" b="1" i="1" u="none" strike="noStrike">
                <a:solidFill>
                  <a:srgbClr val="FF6200"/>
                </a:solidFill>
                <a:latin typeface="Repsol"/>
              </a:rPr>
              <a:t>“Relevance of diversity for the energy transition”. Networking event.</a:t>
            </a:r>
          </a:p>
          <a:p>
            <a:pPr lvl="0" rtl="0"/>
            <a:r>
              <a:rPr lang="en-US" sz="1200" b="0" i="0" u="none" strike="noStrike">
                <a:solidFill>
                  <a:srgbClr val="000000"/>
                </a:solidFill>
                <a:latin typeface="Repsol"/>
              </a:rPr>
              <a:t>The event will focus on the importance of diversity in addressing the challenges on the path to net-zero. </a:t>
            </a:r>
          </a:p>
          <a:p>
            <a:pPr lvl="0"/>
            <a:endParaRPr lang="es-ES" sz="1200" b="1">
              <a:solidFill>
                <a:srgbClr val="FF6200"/>
              </a:solidFill>
              <a:latin typeface="Repsol" panose="02000506030000020004" pitchFamily="2" charset="77"/>
            </a:endParaRPr>
          </a:p>
          <a:p>
            <a:pPr lvl="0" rtl="0"/>
            <a:r>
              <a:rPr lang="en-US" sz="1200" b="1" i="1" u="none" strike="noStrike">
                <a:solidFill>
                  <a:srgbClr val="FF6200"/>
                </a:solidFill>
                <a:latin typeface="Repsol"/>
              </a:rPr>
              <a:t>“Decarbonization in the food industry”. Webinar. </a:t>
            </a:r>
          </a:p>
          <a:p>
            <a:pPr lvl="0" rtl="0"/>
            <a:r>
              <a:rPr lang="en-US" sz="1200" b="0" i="0" u="none" strike="noStrike">
                <a:solidFill>
                  <a:srgbClr val="000000"/>
                </a:solidFill>
                <a:latin typeface="Repsol"/>
              </a:rPr>
              <a:t>This webinar will discuss the challenges facing the food industry in its commitment to decarbonization and the technological alternatives that will make it possible.</a:t>
            </a:r>
            <a:endParaRPr lang="es-ES" sz="1200">
              <a:solidFill>
                <a:prstClr val="black">
                  <a:hueOff val="0"/>
                  <a:satOff val="0"/>
                  <a:lumOff val="0"/>
                  <a:alphaOff val="0"/>
                </a:prstClr>
              </a:solidFill>
              <a:latin typeface="Repsol" panose="02000506030000020004" pitchFamily="2" charset="77"/>
            </a:endParaRPr>
          </a:p>
          <a:p>
            <a:pPr lvl="0"/>
            <a:endParaRPr lang="es-ES" sz="1200" b="1">
              <a:solidFill>
                <a:srgbClr val="FF6200"/>
              </a:solidFill>
              <a:latin typeface="Repsol" panose="02000506030000020004" pitchFamily="2" charset="77"/>
            </a:endParaRPr>
          </a:p>
          <a:p>
            <a:pPr lvl="0" rtl="0"/>
            <a:r>
              <a:rPr lang="en-US" sz="1200" b="1" i="1" u="none" strike="noStrike">
                <a:solidFill>
                  <a:srgbClr val="FF6200"/>
                </a:solidFill>
                <a:latin typeface="Repsol"/>
              </a:rPr>
              <a:t>“Challenges and opportunities of the energy transition in the agricultural sector”. Event. </a:t>
            </a:r>
          </a:p>
          <a:p>
            <a:pPr lvl="0" rtl="0"/>
            <a:r>
              <a:rPr lang="en-US" sz="1200" b="0" i="0" u="none" strike="noStrike">
                <a:solidFill>
                  <a:srgbClr val="000000"/>
                </a:solidFill>
                <a:latin typeface="Repsol"/>
              </a:rPr>
              <a:t>Experts from different sectors will discuss decarbonization in the agri-food sector: Trends, challenges, and opportunities.</a:t>
            </a:r>
          </a:p>
          <a:p>
            <a:pPr lvl="0"/>
            <a:endParaRPr lang="es-ES" sz="1200">
              <a:solidFill>
                <a:prstClr val="black">
                  <a:hueOff val="0"/>
                  <a:satOff val="0"/>
                  <a:lumOff val="0"/>
                  <a:alphaOff val="0"/>
                </a:prstClr>
              </a:solidFill>
              <a:latin typeface="Repsol" panose="02000506030000020004" pitchFamily="2" charset="77"/>
            </a:endParaRPr>
          </a:p>
          <a:p>
            <a:pPr lvl="0" rtl="0"/>
            <a:r>
              <a:rPr lang="en-US" sz="1200" b="1" i="1" u="none" strike="noStrike">
                <a:solidFill>
                  <a:srgbClr val="FF6200"/>
                </a:solidFill>
                <a:latin typeface="Repsol"/>
              </a:rPr>
              <a:t>“Biofuels”. Webinar. </a:t>
            </a:r>
          </a:p>
          <a:p>
            <a:pPr lvl="0" rtl="0"/>
            <a:r>
              <a:rPr lang="en-US" sz="1200" b="0" i="0" u="none" strike="noStrike">
                <a:solidFill>
                  <a:srgbClr val="000000"/>
                </a:solidFill>
                <a:latin typeface="Repsol"/>
              </a:rPr>
              <a:t>Synthetic fuels or e-fuels, along with biofuels and renewable hydrogen, are the main examples of this type of sustainable solution for mobility, which are already a reality. This webinar will discuss these and other topics. </a:t>
            </a:r>
          </a:p>
          <a:p>
            <a:pPr lvl="0"/>
            <a:endParaRPr lang="es-ES" sz="1200" b="1">
              <a:solidFill>
                <a:srgbClr val="FF6200"/>
              </a:solidFill>
              <a:latin typeface="Repsol" panose="02000506030000020004" pitchFamily="2" charset="77"/>
            </a:endParaRPr>
          </a:p>
          <a:p>
            <a:pPr lvl="0" rtl="0"/>
            <a:r>
              <a:rPr lang="en-US" sz="1200" b="1" i="1" u="none" strike="noStrike">
                <a:solidFill>
                  <a:srgbClr val="FF6200"/>
                </a:solidFill>
                <a:latin typeface="Repsol"/>
              </a:rPr>
              <a:t>“Entrepreneurship in energy transition”. Networking event.</a:t>
            </a:r>
          </a:p>
          <a:p>
            <a:pPr lvl="0" rtl="0"/>
            <a:r>
              <a:rPr lang="en-US" sz="1200" b="0" i="0" u="none" strike="noStrike">
                <a:solidFill>
                  <a:srgbClr val="000000"/>
                </a:solidFill>
                <a:latin typeface="Repsol"/>
              </a:rPr>
              <a:t> Reflection where, with the help of the different organizers, the world of entrepreneurship is valued in projects framed within the framework of the energy transition. </a:t>
            </a:r>
          </a:p>
          <a:p>
            <a:pPr lvl="0"/>
            <a:endParaRPr lang="es-ES" sz="1200" b="1">
              <a:solidFill>
                <a:schemeClr val="tx1"/>
              </a:solidFill>
              <a:latin typeface="Repsol" panose="02000506030000020004" pitchFamily="2" charset="77"/>
            </a:endParaRPr>
          </a:p>
          <a:p>
            <a:pPr lvl="0" rtl="0"/>
            <a:r>
              <a:rPr lang="en-US" sz="1200" b="1" i="1" u="none" strike="noStrike" kern="1200">
                <a:solidFill>
                  <a:srgbClr val="FF6200"/>
                </a:solidFill>
                <a:latin typeface="Repsol"/>
              </a:rPr>
              <a:t>Series of 2 master classes on energy efficiency and CAEs. Webinar (II). </a:t>
            </a:r>
          </a:p>
          <a:p>
            <a:pPr rtl="0"/>
            <a:r>
              <a:rPr lang="en-US" sz="1200" b="0" i="0" u="none" strike="noStrike">
                <a:solidFill>
                  <a:srgbClr val="000000"/>
                </a:solidFill>
                <a:latin typeface="Repsol-Regular"/>
              </a:rPr>
              <a:t>Efficiency is key to the energy transition. This issue will be the main theme of </a:t>
            </a:r>
            <a:r>
              <a:rPr lang="en-US" sz="1200" b="0" i="0" u="none" strike="noStrike">
                <a:latin typeface="Repsol"/>
              </a:rPr>
              <a:t>2 webinars where the challenges and opportunities for making our cities and homes energy efficient will be addressed by the top experts in the sector. </a:t>
            </a:r>
            <a:endParaRPr lang="es-ES" sz="1200" b="1" i="1" kern="1200">
              <a:solidFill>
                <a:srgbClr val="FF6200"/>
              </a:solidFill>
              <a:latin typeface="Repsol" panose="02000506030000020004" pitchFamily="2" charset="77"/>
            </a:endParaRPr>
          </a:p>
          <a:p>
            <a:pPr lvl="0"/>
            <a:endParaRPr lang="es-ES" sz="1200" b="1">
              <a:solidFill>
                <a:schemeClr val="tx1"/>
              </a:solidFill>
              <a:latin typeface="Repsol" panose="02000506030000020004" pitchFamily="2" charset="77"/>
            </a:endParaRPr>
          </a:p>
        </p:txBody>
      </p:sp>
      <p:pic>
        <p:nvPicPr>
          <p:cNvPr id="18" name="Picture 2">
            <a:extLst>
              <a:ext uri="{FF2B5EF4-FFF2-40B4-BE49-F238E27FC236}">
                <a16:creationId xmlns:a16="http://schemas.microsoft.com/office/drawing/2014/main" id="{3C7279F7-3FEC-505B-22F5-8955EB0EE7C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473595" y="6497609"/>
            <a:ext cx="529866" cy="1619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4539B8A7-59EE-32AE-D8CA-ECD84F6EC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3012" y="6390797"/>
            <a:ext cx="590140" cy="330478"/>
          </a:xfrm>
          <a:prstGeom prst="rect">
            <a:avLst/>
          </a:prstGeom>
        </p:spPr>
      </p:pic>
      <p:pic>
        <p:nvPicPr>
          <p:cNvPr id="4" name="Picture 2" descr="AEE renueva su imagen corporativa y estrena logo - Asociación Empresarial  Eólica">
            <a:extLst>
              <a:ext uri="{FF2B5EF4-FFF2-40B4-BE49-F238E27FC236}">
                <a16:creationId xmlns:a16="http://schemas.microsoft.com/office/drawing/2014/main" id="{F6804AFF-C776-615B-4177-7B3C38D6939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035091" y="6449922"/>
            <a:ext cx="551132" cy="2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132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10.228.219"/>
  <p:tag name="AS_RELEASE_DATE" val="2024.11.14"/>
  <p:tag name="AS_TITLE" val="Aspose.Slides for .NET Standard 2.0"/>
  <p:tag name="AS_VERSION" val="24.1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1742BC992C109441B1DEB9AC18092308" ma:contentTypeVersion="18" ma:contentTypeDescription="Crear nuevo documento." ma:contentTypeScope="" ma:versionID="f692370ac5d221ac7612f874341a8e8a">
  <xsd:schema xmlns:xsd="http://www.w3.org/2001/XMLSchema" xmlns:xs="http://www.w3.org/2001/XMLSchema" xmlns:p="http://schemas.microsoft.com/office/2006/metadata/properties" xmlns:ns2="d7e34bcc-e5ca-4ac3-aca3-44641425da93" xmlns:ns3="b0c51084-bc72-4e51-952b-333a9e07ae6d" xmlns:ns4="40b2da15-a5f7-4f80-a8dd-5e5c71f45694" targetNamespace="http://schemas.microsoft.com/office/2006/metadata/properties" ma:root="true" ma:fieldsID="c20411772a37060341b39067aaf889a1" ns2:_="" ns3:_="" ns4:_="">
    <xsd:import namespace="d7e34bcc-e5ca-4ac3-aca3-44641425da93"/>
    <xsd:import namespace="b0c51084-bc72-4e51-952b-333a9e07ae6d"/>
    <xsd:import namespace="40b2da15-a5f7-4f80-a8dd-5e5c71f456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34bcc-e5ca-4ac3-aca3-44641425d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1e8f0b5-d6eb-43dc-a6f4-2c82414828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c51084-bc72-4e51-952b-333a9e07ae6d"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b2da15-a5f7-4f80-a8dd-5e5c71f4569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6c37531-e18b-4cb0-9f4d-4d60d9b961aa}" ma:internalName="TaxCatchAll" ma:showField="CatchAllData" ma:web="b0c51084-bc72-4e51-952b-333a9e07ae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b2da15-a5f7-4f80-a8dd-5e5c71f45694" xsi:nil="true"/>
    <lcf76f155ced4ddcb4097134ff3c332f xmlns="d7e34bcc-e5ca-4ac3-aca3-44641425da9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54CF20-80F3-4D9C-BFC0-6AC96CF52437}">
  <ds:schemaRefs>
    <ds:schemaRef ds:uri="40b2da15-a5f7-4f80-a8dd-5e5c71f45694"/>
    <ds:schemaRef ds:uri="b0c51084-bc72-4e51-952b-333a9e07ae6d"/>
    <ds:schemaRef ds:uri="d7e34bcc-e5ca-4ac3-aca3-44641425da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6E35222-F76E-434E-AF0B-08A92265C5CC}">
  <ds:schemaRefs>
    <ds:schemaRef ds:uri="40b2da15-a5f7-4f80-a8dd-5e5c71f45694"/>
    <ds:schemaRef ds:uri="b0c51084-bc72-4e51-952b-333a9e07ae6d"/>
    <ds:schemaRef ds:uri="d7e34bcc-e5ca-4ac3-aca3-44641425da9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F0D65C-00D6-49B3-8AAE-3DAC0ECDE64C}">
  <ds:schemaRefs>
    <ds:schemaRef ds:uri="http://schemas.microsoft.com/sharepoint/v3/contenttype/forms"/>
  </ds:schemaRefs>
</ds:datastoreItem>
</file>

<file path=docMetadata/LabelInfo.xml><?xml version="1.0" encoding="utf-8"?>
<clbl:labelList xmlns:clbl="http://schemas.microsoft.com/office/2020/mipLabelMetadata">
  <clbl:label id="{d1119503-6b46-4a43-a658-e1d3aca29592}" enabled="1" method="Standard" siteId="{0a25214f-ee52-483c-b96b-dc79f3227a6f}" removed="0"/>
</clbl:labelList>
</file>

<file path=docProps/app.xml><?xml version="1.0" encoding="utf-8"?>
<Properties xmlns="http://schemas.openxmlformats.org/officeDocument/2006/extended-properties" xmlns:vt="http://schemas.openxmlformats.org/officeDocument/2006/docPropsVTypes">
  <Template>Office 2013 - 2022 Theme</Template>
  <TotalTime>70</TotalTime>
  <Words>2861</Words>
  <Application>Microsoft Office PowerPoint</Application>
  <PresentationFormat>Panorámica</PresentationFormat>
  <Paragraphs>247</Paragraphs>
  <Slides>17</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Arial</vt:lpstr>
      <vt:lpstr>Calibri</vt:lpstr>
      <vt:lpstr>Calibri Light</vt:lpstr>
      <vt:lpstr>Repsol</vt:lpstr>
      <vt:lpstr>Repsol-Regular</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Repsol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Programación Open Room 2024</dc:title>
  <dc:creator>COSTA GONZÁLEZ, BLANCA</dc:creator>
  <cp:lastModifiedBy>Molly Dawn</cp:lastModifiedBy>
  <cp:revision>9</cp:revision>
  <cp:lastPrinted>2024-02-06T09:31:08Z</cp:lastPrinted>
  <dcterms:created xsi:type="dcterms:W3CDTF">2024-01-09T13:45:40Z</dcterms:created>
  <dcterms:modified xsi:type="dcterms:W3CDTF">2025-01-16T13:19:35Z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0x0101003EF1F92573EE3341BFEC1ED636C7D48B</vt:lpwstr>
  </property>
  <property fmtid="{D5CDD505-2E9C-101B-9397-08002B2CF9AE}" pid="3" name="MediaServiceImageTags">
    <vt:lpwstr/>
  </property>
  <property fmtid="{D5CDD505-2E9C-101B-9397-08002B2CF9AE}" pid="4" name="MSIP_Label_d1119503-6b46-4a43-a658-e1d3aca29592_ActionId">
    <vt:lpwstr>18470132-d1bc-41bd-af65-f9e24377b49a</vt:lpwstr>
  </property>
  <property fmtid="{D5CDD505-2E9C-101B-9397-08002B2CF9AE}" pid="5" name="MSIP_Label_d1119503-6b46-4a43-a658-e1d3aca29592_ContentBits">
    <vt:lpwstr>0</vt:lpwstr>
  </property>
  <property fmtid="{D5CDD505-2E9C-101B-9397-08002B2CF9AE}" pid="6" name="MSIP_Label_d1119503-6b46-4a43-a658-e1d3aca29592_Enabled">
    <vt:lpwstr>true</vt:lpwstr>
  </property>
  <property fmtid="{D5CDD505-2E9C-101B-9397-08002B2CF9AE}" pid="7" name="MSIP_Label_d1119503-6b46-4a43-a658-e1d3aca29592_Method">
    <vt:lpwstr>Standard</vt:lpwstr>
  </property>
  <property fmtid="{D5CDD505-2E9C-101B-9397-08002B2CF9AE}" pid="8" name="MSIP_Label_d1119503-6b46-4a43-a658-e1d3aca29592_Name">
    <vt:lpwstr>No Additional Protections</vt:lpwstr>
  </property>
  <property fmtid="{D5CDD505-2E9C-101B-9397-08002B2CF9AE}" pid="9" name="MSIP_Label_d1119503-6b46-4a43-a658-e1d3aca29592_SetDate">
    <vt:lpwstr>2024-01-09T13:45:41Z</vt:lpwstr>
  </property>
  <property fmtid="{D5CDD505-2E9C-101B-9397-08002B2CF9AE}" pid="10" name="MSIP_Label_d1119503-6b46-4a43-a658-e1d3aca29592_SiteId">
    <vt:lpwstr>0a25214f-ee52-483c-b96b-dc79f3227a6f</vt:lpwstr>
  </property>
</Properties>
</file>